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6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</p:sldIdLst>
  <p:sldSz cy="6858000" cx="12192000"/>
  <p:notesSz cx="6858000" cy="9144000"/>
  <p:embeddedFontLst>
    <p:embeddedFont>
      <p:font typeface="Corbel"/>
      <p:regular r:id="rId31"/>
      <p:bold r:id="rId32"/>
      <p:italic r:id="rId33"/>
      <p:boldItalic r:id="rId3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35" roundtripDataSignature="AMtx7miNW5nUgH6Scx+9m2gyPo/XUPA3z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ACD7DCD8-DB24-4756-BE3C-14B8544D0418}">
  <a:tblStyle styleId="{ACD7DCD8-DB24-4756-BE3C-14B8544D0418}" styleName="Table_0">
    <a:wholeTbl>
      <a:tcTxStyle b="off" i="off">
        <a:font>
          <a:latin typeface="Corbel"/>
          <a:ea typeface="Corbel"/>
          <a:cs typeface="Corbel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6EAEC"/>
          </a:solidFill>
        </a:fill>
      </a:tcStyle>
    </a:wholeTbl>
    <a:band1H>
      <a:tcTxStyle b="off" i="off"/>
      <a:tcStyle>
        <a:fill>
          <a:solidFill>
            <a:srgbClr val="CAD3D7"/>
          </a:solidFill>
        </a:fill>
      </a:tcStyle>
    </a:band1H>
    <a:band2H>
      <a:tcTxStyle b="off" i="off"/>
    </a:band2H>
    <a:band1V>
      <a:tcTxStyle b="off" i="off"/>
      <a:tcStyle>
        <a:fill>
          <a:solidFill>
            <a:srgbClr val="CAD3D7"/>
          </a:solidFill>
        </a:fill>
      </a:tcStyle>
    </a:band1V>
    <a:band2V>
      <a:tcTxStyle b="off" i="off"/>
    </a:band2V>
    <a:lastCol>
      <a:tcTxStyle b="on" i="off">
        <a:font>
          <a:latin typeface="Corbel"/>
          <a:ea typeface="Corbel"/>
          <a:cs typeface="Corbel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Corbel"/>
          <a:ea typeface="Corbel"/>
          <a:cs typeface="Corbel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Corbel"/>
          <a:ea typeface="Corbel"/>
          <a:cs typeface="Corbel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 b="off" i="off"/>
    </a:seCell>
    <a:swCell>
      <a:tcTxStyle b="off" i="off"/>
    </a:swCell>
    <a:firstRow>
      <a:tcTxStyle b="on" i="off">
        <a:font>
          <a:latin typeface="Corbel"/>
          <a:ea typeface="Corbel"/>
          <a:cs typeface="Corbel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</a:neCell>
    <a:nwCell>
      <a:tcTxStyle b="off" i="off"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3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Corbel-regular.fntdata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font" Target="fonts/Corbel-italic.fntdata"/><Relationship Id="rId10" Type="http://schemas.openxmlformats.org/officeDocument/2006/relationships/slide" Target="slides/slide4.xml"/><Relationship Id="rId32" Type="http://schemas.openxmlformats.org/officeDocument/2006/relationships/font" Target="fonts/Corbel-bold.fntdata"/><Relationship Id="rId13" Type="http://schemas.openxmlformats.org/officeDocument/2006/relationships/slide" Target="slides/slide7.xml"/><Relationship Id="rId35" Type="http://customschemas.google.com/relationships/presentationmetadata" Target="metadata"/><Relationship Id="rId12" Type="http://schemas.openxmlformats.org/officeDocument/2006/relationships/slide" Target="slides/slide6.xml"/><Relationship Id="rId34" Type="http://schemas.openxmlformats.org/officeDocument/2006/relationships/font" Target="fonts/Corbel-boldItalic.fntdata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8" name="Google Shape;108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1" name="Google Shape;211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2" name="Google Shape;222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3" name="Google Shape;233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4" name="Google Shape;244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5" name="Google Shape;255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6" name="Google Shape;266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Dichela</a:t>
            </a:r>
            <a:endParaRPr/>
          </a:p>
        </p:txBody>
      </p:sp>
      <p:sp>
        <p:nvSpPr>
          <p:cNvPr id="267" name="Google Shape;267;p1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78" name="Google Shape;278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4" name="Google Shape;284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95" name="Google Shape;295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8" name="Google Shape;318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7" name="Google Shape;117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9" name="Google Shape;329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42" name="Google Shape;342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55" name="Google Shape;355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66" name="Google Shape;366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79" name="Google Shape;379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6" name="Google Shape;126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7" name="Google Shape;137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5" name="Google Shape;155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7" name="Google Shape;167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8" name="Google Shape;178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9" name="Google Shape;189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0" name="Google Shape;200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 type="title">
  <p:cSld name="TITLE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7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2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01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27"/>
          <p:cNvSpPr txBox="1"/>
          <p:nvPr>
            <p:ph type="ctrTitle"/>
          </p:nvPr>
        </p:nvSpPr>
        <p:spPr>
          <a:xfrm>
            <a:off x="1069848" y="1298448"/>
            <a:ext cx="7315200" cy="325526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900"/>
              <a:buFont typeface="Corbel"/>
              <a:buNone/>
              <a:defRPr sz="59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27"/>
          <p:cNvSpPr txBox="1"/>
          <p:nvPr>
            <p:ph idx="1" type="subTitle"/>
          </p:nvPr>
        </p:nvSpPr>
        <p:spPr>
          <a:xfrm>
            <a:off x="1100015" y="4670246"/>
            <a:ext cx="73152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200"/>
              <a:buNone/>
              <a:defRPr sz="2200" cap="none">
                <a:solidFill>
                  <a:srgbClr val="B9EEF9"/>
                </a:solidFill>
              </a:defRPr>
            </a:lvl1pPr>
            <a:lvl2pPr lvl="1" algn="ctr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22" name="Google Shape;22;p27"/>
          <p:cNvSpPr txBox="1"/>
          <p:nvPr>
            <p:ph idx="10" type="dt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7"/>
          <p:cNvSpPr txBox="1"/>
          <p:nvPr>
            <p:ph idx="11" type="ftr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27"/>
          <p:cNvSpPr txBox="1"/>
          <p:nvPr>
            <p:ph idx="12" type="sldNum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8"/>
          <p:cNvSpPr txBox="1"/>
          <p:nvPr>
            <p:ph type="title"/>
          </p:nvPr>
        </p:nvSpPr>
        <p:spPr>
          <a:xfrm>
            <a:off x="256032" y="1143000"/>
            <a:ext cx="2834640" cy="237744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orbel"/>
              <a:buNone/>
              <a:defRPr b="0"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38"/>
          <p:cNvSpPr/>
          <p:nvPr>
            <p:ph idx="2" type="pic"/>
          </p:nvPr>
        </p:nvSpPr>
        <p:spPr>
          <a:xfrm>
            <a:off x="3570644" y="767419"/>
            <a:ext cx="8115230" cy="533095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76" name="Google Shape;76;p38"/>
          <p:cNvSpPr txBox="1"/>
          <p:nvPr>
            <p:ph idx="1" type="body"/>
          </p:nvPr>
        </p:nvSpPr>
        <p:spPr>
          <a:xfrm>
            <a:off x="256032" y="3493008"/>
            <a:ext cx="2834640" cy="23225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77" name="Google Shape;77;p38"/>
          <p:cNvSpPr txBox="1"/>
          <p:nvPr>
            <p:ph idx="10" type="dt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38"/>
          <p:cNvSpPr txBox="1"/>
          <p:nvPr>
            <p:ph idx="11" type="ftr"/>
          </p:nvPr>
        </p:nvSpPr>
        <p:spPr>
          <a:xfrm>
            <a:off x="3499101" y="6356350"/>
            <a:ext cx="591151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38"/>
          <p:cNvSpPr txBox="1"/>
          <p:nvPr>
            <p:ph idx="12" type="sldNum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9"/>
          <p:cNvSpPr txBox="1"/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39"/>
          <p:cNvSpPr txBox="1"/>
          <p:nvPr>
            <p:ph idx="1" type="body"/>
          </p:nvPr>
        </p:nvSpPr>
        <p:spPr>
          <a:xfrm rot="5400000">
            <a:off x="4966548" y="-233172"/>
            <a:ext cx="5120640" cy="73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  <a:defRPr/>
            </a:lvl1pPr>
            <a:lvl2pPr indent="-342900" lvl="1" marL="9144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2pPr>
            <a:lvl3pPr indent="-342900" lvl="2" marL="1371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3pPr>
            <a:lvl4pPr indent="-342900" lvl="3" marL="18288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5pPr>
            <a:lvl6pPr indent="-342900" lvl="5" marL="27432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6pPr>
            <a:lvl7pPr indent="-342900" lvl="6" marL="32004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8pPr>
            <a:lvl9pPr indent="-342900" lvl="8" marL="411480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83" name="Google Shape;83;p39"/>
          <p:cNvSpPr txBox="1"/>
          <p:nvPr>
            <p:ph idx="10" type="dt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39"/>
          <p:cNvSpPr txBox="1"/>
          <p:nvPr>
            <p:ph idx="11" type="ftr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39"/>
          <p:cNvSpPr txBox="1"/>
          <p:nvPr>
            <p:ph idx="12" type="sldNum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0"/>
          <p:cNvSpPr txBox="1"/>
          <p:nvPr>
            <p:ph type="title"/>
          </p:nvPr>
        </p:nvSpPr>
        <p:spPr>
          <a:xfrm rot="5400000">
            <a:off x="-685800" y="2057400"/>
            <a:ext cx="4953000" cy="281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40"/>
          <p:cNvSpPr txBox="1"/>
          <p:nvPr>
            <p:ph idx="1" type="body"/>
          </p:nvPr>
        </p:nvSpPr>
        <p:spPr>
          <a:xfrm rot="5400000">
            <a:off x="4965192" y="-228600"/>
            <a:ext cx="5120640" cy="73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  <a:defRPr/>
            </a:lvl1pPr>
            <a:lvl2pPr indent="-342900" lvl="1" marL="9144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2pPr>
            <a:lvl3pPr indent="-342900" lvl="2" marL="1371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3pPr>
            <a:lvl4pPr indent="-342900" lvl="3" marL="18288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5pPr>
            <a:lvl6pPr indent="-342900" lvl="5" marL="27432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6pPr>
            <a:lvl7pPr indent="-342900" lvl="6" marL="32004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8pPr>
            <a:lvl9pPr indent="-342900" lvl="8" marL="411480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89" name="Google Shape;89;p40"/>
          <p:cNvSpPr txBox="1"/>
          <p:nvPr>
            <p:ph idx="10" type="dt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40"/>
          <p:cNvSpPr txBox="1"/>
          <p:nvPr>
            <p:ph idx="11" type="ftr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40"/>
          <p:cNvSpPr txBox="1"/>
          <p:nvPr>
            <p:ph idx="12" type="sldNum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0"/>
          <p:cNvSpPr txBox="1"/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30"/>
          <p:cNvSpPr txBox="1"/>
          <p:nvPr>
            <p:ph idx="1" type="body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  <a:defRPr/>
            </a:lvl1pPr>
            <a:lvl2pPr indent="-342900" lvl="1" marL="9144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2pPr>
            <a:lvl3pPr indent="-342900" lvl="2" marL="1371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3pPr>
            <a:lvl4pPr indent="-342900" lvl="3" marL="18288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5pPr>
            <a:lvl6pPr indent="-342900" lvl="5" marL="27432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6pPr>
            <a:lvl7pPr indent="-342900" lvl="6" marL="32004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8pPr>
            <a:lvl9pPr indent="-342900" lvl="8" marL="411480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103" name="Google Shape;103;p30"/>
          <p:cNvSpPr txBox="1"/>
          <p:nvPr>
            <p:ph idx="10" type="dt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30"/>
          <p:cNvSpPr txBox="1"/>
          <p:nvPr>
            <p:ph idx="11" type="ftr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30"/>
          <p:cNvSpPr txBox="1"/>
          <p:nvPr>
            <p:ph idx="12" type="sldNum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9"/>
          <p:cNvSpPr txBox="1"/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29"/>
          <p:cNvSpPr txBox="1"/>
          <p:nvPr>
            <p:ph idx="1" type="body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  <a:defRPr/>
            </a:lvl1pPr>
            <a:lvl2pPr indent="-342900" lvl="1" marL="9144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2pPr>
            <a:lvl3pPr indent="-342900" lvl="2" marL="1371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3pPr>
            <a:lvl4pPr indent="-342900" lvl="3" marL="18288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5pPr>
            <a:lvl6pPr indent="-342900" lvl="5" marL="27432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6pPr>
            <a:lvl7pPr indent="-342900" lvl="6" marL="32004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8pPr>
            <a:lvl9pPr indent="-342900" lvl="8" marL="411480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28" name="Google Shape;28;p29"/>
          <p:cNvSpPr txBox="1"/>
          <p:nvPr>
            <p:ph idx="10" type="dt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9"/>
          <p:cNvSpPr txBox="1"/>
          <p:nvPr>
            <p:ph idx="11" type="ftr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29"/>
          <p:cNvSpPr txBox="1"/>
          <p:nvPr>
            <p:ph idx="12" type="sldNum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1"/>
          <p:cNvSpPr txBox="1"/>
          <p:nvPr>
            <p:ph type="title"/>
          </p:nvPr>
        </p:nvSpPr>
        <p:spPr>
          <a:xfrm>
            <a:off x="415600" y="421233"/>
            <a:ext cx="11360800" cy="1108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Corbe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33" name="Google Shape;33;p31"/>
          <p:cNvSpPr txBox="1"/>
          <p:nvPr>
            <p:ph idx="1" type="body"/>
          </p:nvPr>
        </p:nvSpPr>
        <p:spPr>
          <a:xfrm>
            <a:off x="415600" y="1633633"/>
            <a:ext cx="11360800" cy="44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4" name="Google Shape;34;p31"/>
          <p:cNvSpPr txBox="1"/>
          <p:nvPr>
            <p:ph idx="12" type="sldNum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32"/>
          <p:cNvSpPr txBox="1"/>
          <p:nvPr>
            <p:ph type="title"/>
          </p:nvPr>
        </p:nvSpPr>
        <p:spPr>
          <a:xfrm>
            <a:off x="3867912" y="1298448"/>
            <a:ext cx="7315200" cy="325526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5900"/>
              <a:buFont typeface="Corbel"/>
              <a:buNone/>
              <a:defRPr b="0" sz="5900">
                <a:solidFill>
                  <a:srgbClr val="59595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32"/>
          <p:cNvSpPr txBox="1"/>
          <p:nvPr>
            <p:ph idx="1" type="body"/>
          </p:nvPr>
        </p:nvSpPr>
        <p:spPr>
          <a:xfrm>
            <a:off x="3886200" y="4672584"/>
            <a:ext cx="73152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200"/>
              <a:buNone/>
              <a:defRPr sz="2200" cap="none">
                <a:solidFill>
                  <a:srgbClr val="595959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8" name="Google Shape;38;p32"/>
          <p:cNvSpPr txBox="1"/>
          <p:nvPr>
            <p:ph idx="10" type="dt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32"/>
          <p:cNvSpPr txBox="1"/>
          <p:nvPr>
            <p:ph idx="11" type="ftr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32"/>
          <p:cNvSpPr txBox="1"/>
          <p:nvPr>
            <p:ph idx="12" type="sldNum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3"/>
          <p:cNvSpPr txBox="1"/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33"/>
          <p:cNvSpPr txBox="1"/>
          <p:nvPr>
            <p:ph idx="1" type="body"/>
          </p:nvPr>
        </p:nvSpPr>
        <p:spPr>
          <a:xfrm>
            <a:off x="3867912" y="868680"/>
            <a:ext cx="3474720" cy="51206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55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 sz="1800"/>
            </a:lvl2pPr>
            <a:lvl3pPr indent="-330200" lvl="2" marL="1371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600"/>
              <a:buChar char="●"/>
              <a:defRPr sz="1600"/>
            </a:lvl3pPr>
            <a:lvl4pPr indent="-317500" lvl="3" marL="18288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5pPr>
            <a:lvl6pPr indent="-317500" lvl="5" marL="27432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6pPr>
            <a:lvl7pPr indent="-317500" lvl="6" marL="32004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8pPr>
            <a:lvl9pPr indent="-317500" lvl="8" marL="411480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1400"/>
              <a:buChar char="●"/>
              <a:defRPr sz="1400"/>
            </a:lvl9pPr>
          </a:lstStyle>
          <a:p/>
        </p:txBody>
      </p:sp>
      <p:sp>
        <p:nvSpPr>
          <p:cNvPr id="44" name="Google Shape;44;p33"/>
          <p:cNvSpPr txBox="1"/>
          <p:nvPr>
            <p:ph idx="2" type="body"/>
          </p:nvPr>
        </p:nvSpPr>
        <p:spPr>
          <a:xfrm>
            <a:off x="7818120" y="868680"/>
            <a:ext cx="3474720" cy="51206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55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 sz="1800"/>
            </a:lvl2pPr>
            <a:lvl3pPr indent="-330200" lvl="2" marL="1371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600"/>
              <a:buChar char="●"/>
              <a:defRPr sz="1600"/>
            </a:lvl3pPr>
            <a:lvl4pPr indent="-317500" lvl="3" marL="18288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5pPr>
            <a:lvl6pPr indent="-317500" lvl="5" marL="27432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6pPr>
            <a:lvl7pPr indent="-317500" lvl="6" marL="32004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8pPr>
            <a:lvl9pPr indent="-317500" lvl="8" marL="411480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1400"/>
              <a:buChar char="●"/>
              <a:defRPr sz="1400"/>
            </a:lvl9pPr>
          </a:lstStyle>
          <a:p/>
        </p:txBody>
      </p:sp>
      <p:sp>
        <p:nvSpPr>
          <p:cNvPr id="45" name="Google Shape;45;p33"/>
          <p:cNvSpPr txBox="1"/>
          <p:nvPr>
            <p:ph idx="10" type="dt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33"/>
          <p:cNvSpPr txBox="1"/>
          <p:nvPr>
            <p:ph idx="11" type="ftr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33"/>
          <p:cNvSpPr txBox="1"/>
          <p:nvPr>
            <p:ph idx="12" type="sldNum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4"/>
          <p:cNvSpPr txBox="1"/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34"/>
          <p:cNvSpPr txBox="1"/>
          <p:nvPr>
            <p:ph idx="1" type="body"/>
          </p:nvPr>
        </p:nvSpPr>
        <p:spPr>
          <a:xfrm>
            <a:off x="3867912" y="1023586"/>
            <a:ext cx="3474720" cy="8077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 sz="2000">
                <a:solidFill>
                  <a:srgbClr val="595959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51" name="Google Shape;51;p34"/>
          <p:cNvSpPr txBox="1"/>
          <p:nvPr>
            <p:ph idx="2" type="body"/>
          </p:nvPr>
        </p:nvSpPr>
        <p:spPr>
          <a:xfrm>
            <a:off x="3867912" y="1930936"/>
            <a:ext cx="3474720" cy="40233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55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 sz="1800"/>
            </a:lvl2pPr>
            <a:lvl3pPr indent="-330200" lvl="2" marL="1371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600"/>
              <a:buChar char="●"/>
              <a:defRPr sz="1600"/>
            </a:lvl3pPr>
            <a:lvl4pPr indent="-317500" lvl="3" marL="18288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5pPr>
            <a:lvl6pPr indent="-317500" lvl="5" marL="27432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6pPr>
            <a:lvl7pPr indent="-317500" lvl="6" marL="32004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8pPr>
            <a:lvl9pPr indent="-317500" lvl="8" marL="411480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1400"/>
              <a:buChar char="●"/>
              <a:defRPr sz="1400"/>
            </a:lvl9pPr>
          </a:lstStyle>
          <a:p/>
        </p:txBody>
      </p:sp>
      <p:sp>
        <p:nvSpPr>
          <p:cNvPr id="52" name="Google Shape;52;p34"/>
          <p:cNvSpPr txBox="1"/>
          <p:nvPr>
            <p:ph idx="3" type="body"/>
          </p:nvPr>
        </p:nvSpPr>
        <p:spPr>
          <a:xfrm>
            <a:off x="7818463" y="1023586"/>
            <a:ext cx="3474720" cy="81317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 sz="2000">
                <a:solidFill>
                  <a:srgbClr val="595959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53" name="Google Shape;53;p34"/>
          <p:cNvSpPr txBox="1"/>
          <p:nvPr>
            <p:ph idx="4" type="body"/>
          </p:nvPr>
        </p:nvSpPr>
        <p:spPr>
          <a:xfrm>
            <a:off x="7818463" y="1930936"/>
            <a:ext cx="3474720" cy="40233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55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 sz="1800"/>
            </a:lvl2pPr>
            <a:lvl3pPr indent="-330200" lvl="2" marL="1371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600"/>
              <a:buChar char="●"/>
              <a:defRPr sz="1600"/>
            </a:lvl3pPr>
            <a:lvl4pPr indent="-317500" lvl="3" marL="18288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5pPr>
            <a:lvl6pPr indent="-317500" lvl="5" marL="27432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6pPr>
            <a:lvl7pPr indent="-317500" lvl="6" marL="32004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8pPr>
            <a:lvl9pPr indent="-317500" lvl="8" marL="411480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1400"/>
              <a:buChar char="●"/>
              <a:defRPr sz="1400"/>
            </a:lvl9pPr>
          </a:lstStyle>
          <a:p/>
        </p:txBody>
      </p:sp>
      <p:sp>
        <p:nvSpPr>
          <p:cNvPr id="54" name="Google Shape;54;p34"/>
          <p:cNvSpPr txBox="1"/>
          <p:nvPr>
            <p:ph idx="10" type="dt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34"/>
          <p:cNvSpPr txBox="1"/>
          <p:nvPr>
            <p:ph idx="11" type="ftr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34"/>
          <p:cNvSpPr txBox="1"/>
          <p:nvPr>
            <p:ph idx="12" type="sldNum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5"/>
          <p:cNvSpPr txBox="1"/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35"/>
          <p:cNvSpPr txBox="1"/>
          <p:nvPr>
            <p:ph idx="10" type="dt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35"/>
          <p:cNvSpPr txBox="1"/>
          <p:nvPr>
            <p:ph idx="11" type="ftr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35"/>
          <p:cNvSpPr txBox="1"/>
          <p:nvPr>
            <p:ph idx="12" type="sldNum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 type="blank">
  <p:cSld name="BLANK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6"/>
          <p:cNvSpPr txBox="1"/>
          <p:nvPr>
            <p:ph idx="10" type="dt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36"/>
          <p:cNvSpPr txBox="1"/>
          <p:nvPr>
            <p:ph idx="11" type="ftr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36"/>
          <p:cNvSpPr txBox="1"/>
          <p:nvPr>
            <p:ph idx="12" type="sldNum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7"/>
          <p:cNvSpPr txBox="1"/>
          <p:nvPr>
            <p:ph type="title"/>
          </p:nvPr>
        </p:nvSpPr>
        <p:spPr>
          <a:xfrm>
            <a:off x="256032" y="1143000"/>
            <a:ext cx="2834640" cy="237744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orbel"/>
              <a:buNone/>
              <a:defRPr b="0"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37"/>
          <p:cNvSpPr txBox="1"/>
          <p:nvPr>
            <p:ph idx="1" type="body"/>
          </p:nvPr>
        </p:nvSpPr>
        <p:spPr>
          <a:xfrm>
            <a:off x="3867912" y="868680"/>
            <a:ext cx="7315200" cy="51206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55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 sz="1800"/>
            </a:lvl2pPr>
            <a:lvl3pPr indent="-330200" lvl="2" marL="1371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600"/>
              <a:buChar char="●"/>
              <a:defRPr sz="1600"/>
            </a:lvl3pPr>
            <a:lvl4pPr indent="-317500" lvl="3" marL="18288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5pPr>
            <a:lvl6pPr indent="-317500" lvl="5" marL="27432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6pPr>
            <a:lvl7pPr indent="-317500" lvl="6" marL="32004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8pPr>
            <a:lvl9pPr indent="-317500" lvl="8" marL="411480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1400"/>
              <a:buChar char="●"/>
              <a:defRPr sz="1400"/>
            </a:lvl9pPr>
          </a:lstStyle>
          <a:p/>
        </p:txBody>
      </p:sp>
      <p:sp>
        <p:nvSpPr>
          <p:cNvPr id="69" name="Google Shape;69;p37"/>
          <p:cNvSpPr txBox="1"/>
          <p:nvPr>
            <p:ph idx="2" type="body"/>
          </p:nvPr>
        </p:nvSpPr>
        <p:spPr>
          <a:xfrm>
            <a:off x="256032" y="3494176"/>
            <a:ext cx="2834640" cy="23219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70" name="Google Shape;70;p37"/>
          <p:cNvSpPr txBox="1"/>
          <p:nvPr>
            <p:ph idx="10" type="dt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37"/>
          <p:cNvSpPr txBox="1"/>
          <p:nvPr>
            <p:ph idx="11" type="ftr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37"/>
          <p:cNvSpPr txBox="1"/>
          <p:nvPr>
            <p:ph idx="12" type="sldNum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26"/>
          <p:cNvSpPr txBox="1"/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orbel"/>
              <a:buNone/>
              <a:defRPr b="0" i="0" sz="3600" u="none" cap="none" strike="noStrike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26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01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26"/>
          <p:cNvSpPr txBox="1"/>
          <p:nvPr>
            <p:ph idx="1" type="body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556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Char char="●"/>
              <a:defRPr b="0" i="0" sz="2000" u="none" cap="none" strike="noStrik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●"/>
              <a:defRPr b="0" i="0" sz="1800" u="none" cap="none" strike="noStrik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●"/>
              <a:defRPr b="0" i="0" sz="1600" u="none" cap="none" strike="noStrik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b="0" i="0" sz="1400" u="none" cap="none" strike="noStrik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b="0" i="0" sz="1400" u="none" cap="none" strike="noStrik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b="0" i="0" sz="1400" u="none" cap="none" strike="noStrik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b="0" i="0" sz="1400" u="none" cap="none" strike="noStrik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b="0" i="0" sz="1400" u="none" cap="none" strike="noStrik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SzPts val="1400"/>
              <a:buFont typeface="Noto Sans Symbols"/>
              <a:buChar char="●"/>
              <a:defRPr b="0" i="0" sz="1400" u="none" cap="none" strike="noStrik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14" name="Google Shape;14;p26"/>
          <p:cNvSpPr txBox="1"/>
          <p:nvPr>
            <p:ph idx="10" type="dt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15" name="Google Shape;15;p26"/>
          <p:cNvSpPr txBox="1"/>
          <p:nvPr>
            <p:ph idx="11" type="ftr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16" name="Google Shape;16;p26"/>
          <p:cNvSpPr txBox="1"/>
          <p:nvPr>
            <p:ph idx="12" type="sldNum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8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28"/>
          <p:cNvSpPr txBox="1"/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orbel"/>
              <a:buNone/>
              <a:defRPr b="0" i="0" sz="3600" u="none" cap="none" strike="noStrike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5" name="Google Shape;95;p28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01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28"/>
          <p:cNvSpPr txBox="1"/>
          <p:nvPr>
            <p:ph idx="1" type="body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556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Char char="●"/>
              <a:defRPr b="0" i="0" sz="2000" u="none" cap="none" strike="noStrike">
                <a:solidFill>
                  <a:srgbClr val="FEFEFE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●"/>
              <a:defRPr b="0" i="0" sz="1800" u="none" cap="none" strike="noStrike">
                <a:solidFill>
                  <a:srgbClr val="FEFEFE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●"/>
              <a:defRPr b="0" i="0" sz="1600" u="none" cap="none" strike="noStrike">
                <a:solidFill>
                  <a:srgbClr val="FEFEFE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b="0" i="0" sz="1400" u="none" cap="none" strike="noStrike">
                <a:solidFill>
                  <a:srgbClr val="FEFEFE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b="0" i="0" sz="1400" u="none" cap="none" strike="noStrike">
                <a:solidFill>
                  <a:srgbClr val="FEFEFE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b="0" i="0" sz="1400" u="none" cap="none" strike="noStrike">
                <a:solidFill>
                  <a:srgbClr val="FEFEFE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b="0" i="0" sz="1400" u="none" cap="none" strike="noStrike">
                <a:solidFill>
                  <a:srgbClr val="FEFEFE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b="0" i="0" sz="1400" u="none" cap="none" strike="noStrike">
                <a:solidFill>
                  <a:srgbClr val="FEFEFE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SzPts val="1400"/>
              <a:buFont typeface="Noto Sans Symbols"/>
              <a:buChar char="●"/>
              <a:defRPr b="0" i="0" sz="1400" u="none" cap="none" strike="noStrike">
                <a:solidFill>
                  <a:srgbClr val="FEFEFE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97" name="Google Shape;97;p28"/>
          <p:cNvSpPr txBox="1"/>
          <p:nvPr>
            <p:ph idx="10" type="dt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rgbClr val="FEFEFE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98" name="Google Shape;98;p28"/>
          <p:cNvSpPr txBox="1"/>
          <p:nvPr>
            <p:ph idx="11" type="ftr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rgbClr val="FEFEFE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99" name="Google Shape;99;p28"/>
          <p:cNvSpPr txBox="1"/>
          <p:nvPr>
            <p:ph idx="12" type="sldNum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2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www.wahbexchange.org/mobile/" TargetMode="External"/><Relationship Id="rId4" Type="http://schemas.openxmlformats.org/officeDocument/2006/relationships/hyperlink" Target="https://www.wahbexchange.org/mobile/" TargetMode="External"/><Relationship Id="rId5" Type="http://schemas.openxmlformats.org/officeDocument/2006/relationships/hyperlink" Target="https://www.hca.wa.gov/assets/free-or-low-cost/18-001P.pdf" TargetMode="External"/><Relationship Id="rId6" Type="http://schemas.openxmlformats.org/officeDocument/2006/relationships/hyperlink" Target="https://www.hca.wa.gov/assets/free-or-low-cost/18-001P.pdf" TargetMode="Externa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1.png"/><Relationship Id="rId4" Type="http://schemas.openxmlformats.org/officeDocument/2006/relationships/image" Target="../media/image5.png"/><Relationship Id="rId5" Type="http://schemas.openxmlformats.org/officeDocument/2006/relationships/hyperlink" Target="mailto:admin@pihealthboard.org" TargetMode="External"/><Relationship Id="rId6" Type="http://schemas.openxmlformats.org/officeDocument/2006/relationships/image" Target="../media/image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8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.png"/><Relationship Id="rId4" Type="http://schemas.openxmlformats.org/officeDocument/2006/relationships/image" Target="../media/image10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4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8.png"/><Relationship Id="rId4" Type="http://schemas.openxmlformats.org/officeDocument/2006/relationships/hyperlink" Target="mailto:admin@pihealthboard.org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jpg"/><Relationship Id="rId4" Type="http://schemas.openxmlformats.org/officeDocument/2006/relationships/image" Target="../media/image1.jpg"/><Relationship Id="rId9" Type="http://schemas.openxmlformats.org/officeDocument/2006/relationships/image" Target="../media/image17.png"/><Relationship Id="rId5" Type="http://schemas.openxmlformats.org/officeDocument/2006/relationships/image" Target="../media/image3.png"/><Relationship Id="rId6" Type="http://schemas.openxmlformats.org/officeDocument/2006/relationships/image" Target="../media/image16.png"/><Relationship Id="rId7" Type="http://schemas.openxmlformats.org/officeDocument/2006/relationships/image" Target="../media/image12.png"/><Relationship Id="rId8" Type="http://schemas.openxmlformats.org/officeDocument/2006/relationships/image" Target="../media/image1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11" name="Google Shape;111;p1"/>
          <p:cNvSpPr/>
          <p:nvPr/>
        </p:nvSpPr>
        <p:spPr>
          <a:xfrm>
            <a:off x="-3582" y="752748"/>
            <a:ext cx="1001483" cy="4744251"/>
          </a:xfrm>
          <a:custGeom>
            <a:rect b="b" l="l" r="r" t="t"/>
            <a:pathLst>
              <a:path extrusionOk="0" h="4744251" w="1001483">
                <a:moveTo>
                  <a:pt x="0" y="0"/>
                </a:moveTo>
                <a:lnTo>
                  <a:pt x="1001483" y="0"/>
                </a:lnTo>
                <a:lnTo>
                  <a:pt x="0" y="474425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2" name="Google Shape;112;p1"/>
          <p:cNvSpPr/>
          <p:nvPr/>
        </p:nvSpPr>
        <p:spPr>
          <a:xfrm>
            <a:off x="7987094" y="761999"/>
            <a:ext cx="4208489" cy="5334001"/>
          </a:xfrm>
          <a:custGeom>
            <a:rect b="b" l="l" r="r" t="t"/>
            <a:pathLst>
              <a:path extrusionOk="0" h="5334001" w="4208489">
                <a:moveTo>
                  <a:pt x="1015642" y="0"/>
                </a:moveTo>
                <a:lnTo>
                  <a:pt x="4208489" y="0"/>
                </a:lnTo>
                <a:lnTo>
                  <a:pt x="4208489" y="5334001"/>
                </a:lnTo>
                <a:lnTo>
                  <a:pt x="0" y="533400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3" name="Google Shape;113;p1"/>
          <p:cNvSpPr txBox="1"/>
          <p:nvPr>
            <p:ph type="ctrTitle"/>
          </p:nvPr>
        </p:nvSpPr>
        <p:spPr>
          <a:xfrm>
            <a:off x="1069849" y="1298448"/>
            <a:ext cx="7056444" cy="325526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900"/>
              <a:buFont typeface="Corbel"/>
              <a:buNone/>
            </a:pPr>
            <a:r>
              <a:rPr lang="en-US">
                <a:solidFill>
                  <a:schemeClr val="accent1"/>
                </a:solidFill>
              </a:rPr>
              <a:t>CBO/ Community Leader Workshop</a:t>
            </a:r>
            <a:endParaRPr/>
          </a:p>
        </p:txBody>
      </p:sp>
      <p:sp>
        <p:nvSpPr>
          <p:cNvPr id="114" name="Google Shape;114;p1"/>
          <p:cNvSpPr txBox="1"/>
          <p:nvPr>
            <p:ph idx="1" type="subTitle"/>
          </p:nvPr>
        </p:nvSpPr>
        <p:spPr>
          <a:xfrm>
            <a:off x="8528702" y="4084889"/>
            <a:ext cx="3021621" cy="17091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1800">
                <a:solidFill>
                  <a:srgbClr val="FFFFFF"/>
                </a:solidFill>
              </a:rPr>
              <a:t>Pacific Islander Health Board of Washington 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00"/>
                                        <p:tgtEl>
                                          <p:spTgt spid="11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1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11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01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16" name="Google Shape;216;p11"/>
          <p:cNvSpPr/>
          <p:nvPr/>
        </p:nvSpPr>
        <p:spPr>
          <a:xfrm rot="10800000">
            <a:off x="0" y="762000"/>
            <a:ext cx="4208489" cy="5334001"/>
          </a:xfrm>
          <a:custGeom>
            <a:rect b="b" l="l" r="r" t="t"/>
            <a:pathLst>
              <a:path extrusionOk="0" h="5334001" w="4208489">
                <a:moveTo>
                  <a:pt x="1015642" y="0"/>
                </a:moveTo>
                <a:lnTo>
                  <a:pt x="4208489" y="0"/>
                </a:lnTo>
                <a:lnTo>
                  <a:pt x="4208489" y="5334001"/>
                </a:lnTo>
                <a:lnTo>
                  <a:pt x="0" y="533400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217" name="Google Shape;217;p11"/>
          <p:cNvSpPr txBox="1"/>
          <p:nvPr>
            <p:ph type="title"/>
          </p:nvPr>
        </p:nvSpPr>
        <p:spPr>
          <a:xfrm>
            <a:off x="494260" y="1683144"/>
            <a:ext cx="2774922" cy="34917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Corbel"/>
              <a:buNone/>
            </a:pPr>
            <a:r>
              <a:rPr lang="en-US"/>
              <a:t>Approaching Problems with your Coverage</a:t>
            </a:r>
            <a:endParaRPr/>
          </a:p>
        </p:txBody>
      </p:sp>
      <p:sp>
        <p:nvSpPr>
          <p:cNvPr id="218" name="Google Shape;218;p11"/>
          <p:cNvSpPr txBox="1"/>
          <p:nvPr>
            <p:ph idx="1" type="body"/>
          </p:nvPr>
        </p:nvSpPr>
        <p:spPr>
          <a:xfrm>
            <a:off x="4361606" y="1683143"/>
            <a:ext cx="6627377" cy="34917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152396" lvl="0" marL="15239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Char char="●"/>
            </a:pPr>
            <a:r>
              <a:rPr lang="en-US" sz="1300"/>
              <a:t>We covered:</a:t>
            </a:r>
            <a:endParaRPr/>
          </a:p>
          <a:p>
            <a:pPr indent="-182879" lvl="0" marL="609585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Noto Sans Symbols"/>
              <a:buChar char="●"/>
            </a:pPr>
            <a:r>
              <a:rPr lang="en-US" sz="1300"/>
              <a:t> Tax Information</a:t>
            </a:r>
            <a:endParaRPr/>
          </a:p>
          <a:p>
            <a:pPr indent="-182879" lvl="0" marL="609585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Noto Sans Symbols"/>
              <a:buChar char="●"/>
            </a:pPr>
            <a:r>
              <a:rPr lang="en-US" sz="1300"/>
              <a:t>What is Washington Apple Health</a:t>
            </a:r>
            <a:endParaRPr/>
          </a:p>
          <a:p>
            <a:pPr indent="-182879" lvl="0" marL="609585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Noto Sans Symbols"/>
              <a:buChar char="●"/>
            </a:pPr>
            <a:r>
              <a:rPr lang="en-US" sz="1300"/>
              <a:t>Issues</a:t>
            </a:r>
            <a:endParaRPr/>
          </a:p>
          <a:p>
            <a:pPr indent="-182877" lvl="1" marL="121917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Font typeface="Noto Sans Symbols"/>
              <a:buChar char="●"/>
            </a:pPr>
            <a:r>
              <a:rPr lang="en-US" sz="1300"/>
              <a:t>Washington Healthplanfinder Username and Password</a:t>
            </a:r>
            <a:endParaRPr/>
          </a:p>
          <a:p>
            <a:pPr indent="-182877" lvl="1" marL="121917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Font typeface="Noto Sans Symbols"/>
              <a:buChar char="●"/>
            </a:pPr>
            <a:r>
              <a:rPr lang="en-US" sz="1300"/>
              <a:t>How to update your information in Washington Healthplanfinder</a:t>
            </a:r>
            <a:endParaRPr/>
          </a:p>
          <a:p>
            <a:pPr indent="-182877" lvl="1" marL="121917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Font typeface="Noto Sans Symbols"/>
              <a:buChar char="●"/>
            </a:pPr>
            <a:r>
              <a:rPr lang="en-US" sz="1300"/>
              <a:t>How to provide additional information needed by the WA Health Benefit Exchange</a:t>
            </a:r>
            <a:endParaRPr/>
          </a:p>
          <a:p>
            <a:pPr indent="-182877" lvl="1" marL="121917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Font typeface="Noto Sans Symbols"/>
              <a:buChar char="●"/>
            </a:pPr>
            <a:r>
              <a:rPr lang="en-US" sz="1300"/>
              <a:t>Didn’t Receive or lost health plan cards</a:t>
            </a:r>
            <a:endParaRPr/>
          </a:p>
          <a:p>
            <a:pPr indent="-182877" lvl="1" marL="121917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Font typeface="Noto Sans Symbols"/>
              <a:buChar char="●"/>
            </a:pPr>
            <a:r>
              <a:rPr lang="en-US" sz="1300"/>
              <a:t>Transition from COFA Health to Apple Health</a:t>
            </a:r>
            <a:endParaRPr/>
          </a:p>
          <a:p>
            <a:pPr indent="-182877" lvl="1" marL="121917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Font typeface="Noto Sans Symbols"/>
              <a:buChar char="●"/>
            </a:pPr>
            <a:r>
              <a:rPr lang="en-US" sz="1300"/>
              <a:t>What to do if you receive a medical bill</a:t>
            </a:r>
            <a:endParaRPr/>
          </a:p>
          <a:p>
            <a:pPr indent="-182877" lvl="1" marL="121917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Font typeface="Noto Sans Symbols"/>
              <a:buChar char="●"/>
            </a:pPr>
            <a:r>
              <a:rPr lang="en-US" sz="1300"/>
              <a:t>How to find a provider</a:t>
            </a:r>
            <a:endParaRPr/>
          </a:p>
          <a:p>
            <a:pPr indent="-182879" lvl="0" marL="609585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Noto Sans Symbols"/>
              <a:buChar char="●"/>
            </a:pPr>
            <a:r>
              <a:rPr lang="en-US" sz="1300"/>
              <a:t>Who to contact with your concerns (contact list)</a:t>
            </a:r>
            <a:endParaRPr/>
          </a:p>
          <a:p>
            <a:pPr indent="-68579" lvl="0" marL="609585" rtl="0"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SzPts val="1800"/>
              <a:buFont typeface="Noto Sans Symbols"/>
              <a:buNone/>
            </a:pPr>
            <a:r>
              <a:t/>
            </a:r>
            <a:endParaRPr sz="1300"/>
          </a:p>
        </p:txBody>
      </p:sp>
      <p:sp>
        <p:nvSpPr>
          <p:cNvPr id="219" name="Google Shape;219;p11"/>
          <p:cNvSpPr/>
          <p:nvPr/>
        </p:nvSpPr>
        <p:spPr>
          <a:xfrm rot="10800000">
            <a:off x="11190517" y="1056875"/>
            <a:ext cx="1001483" cy="4744251"/>
          </a:xfrm>
          <a:custGeom>
            <a:rect b="b" l="l" r="r" t="t"/>
            <a:pathLst>
              <a:path extrusionOk="0" h="4744251" w="1001483">
                <a:moveTo>
                  <a:pt x="0" y="0"/>
                </a:moveTo>
                <a:lnTo>
                  <a:pt x="1001483" y="0"/>
                </a:lnTo>
                <a:lnTo>
                  <a:pt x="0" y="474425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2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12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01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27" name="Google Shape;227;p12"/>
          <p:cNvSpPr/>
          <p:nvPr/>
        </p:nvSpPr>
        <p:spPr>
          <a:xfrm rot="10800000">
            <a:off x="0" y="762000"/>
            <a:ext cx="4208489" cy="5334001"/>
          </a:xfrm>
          <a:custGeom>
            <a:rect b="b" l="l" r="r" t="t"/>
            <a:pathLst>
              <a:path extrusionOk="0" h="5334001" w="4208489">
                <a:moveTo>
                  <a:pt x="1015642" y="0"/>
                </a:moveTo>
                <a:lnTo>
                  <a:pt x="4208489" y="0"/>
                </a:lnTo>
                <a:lnTo>
                  <a:pt x="4208489" y="5334001"/>
                </a:lnTo>
                <a:lnTo>
                  <a:pt x="0" y="533400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228" name="Google Shape;228;p12"/>
          <p:cNvSpPr txBox="1"/>
          <p:nvPr>
            <p:ph type="title"/>
          </p:nvPr>
        </p:nvSpPr>
        <p:spPr>
          <a:xfrm>
            <a:off x="494260" y="1683144"/>
            <a:ext cx="2774922" cy="34917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Corbel"/>
              <a:buNone/>
            </a:pPr>
            <a:r>
              <a:rPr lang="en-US"/>
              <a:t>Renewing Your Coverage</a:t>
            </a:r>
            <a:endParaRPr/>
          </a:p>
        </p:txBody>
      </p:sp>
      <p:sp>
        <p:nvSpPr>
          <p:cNvPr id="229" name="Google Shape;229;p12"/>
          <p:cNvSpPr txBox="1"/>
          <p:nvPr>
            <p:ph idx="1" type="body"/>
          </p:nvPr>
        </p:nvSpPr>
        <p:spPr>
          <a:xfrm>
            <a:off x="4361606" y="1683143"/>
            <a:ext cx="6627377" cy="34917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152396" lvl="0" marL="15239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Char char="●"/>
            </a:pPr>
            <a:r>
              <a:rPr lang="en-US"/>
              <a:t>What we covered:</a:t>
            </a:r>
            <a:endParaRPr/>
          </a:p>
          <a:p>
            <a:pPr indent="-182879" lvl="0" marL="609585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Noto Sans Symbols"/>
              <a:buChar char="●"/>
            </a:pPr>
            <a:r>
              <a:rPr lang="en-US"/>
              <a:t>1095 Form Information for Taxes</a:t>
            </a:r>
            <a:endParaRPr/>
          </a:p>
          <a:p>
            <a:pPr indent="-182879" lvl="0" marL="609585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Noto Sans Symbols"/>
              <a:buChar char="●"/>
            </a:pPr>
            <a:r>
              <a:rPr lang="en-US"/>
              <a:t>How to Update Information on the WAHealthPlanFinder</a:t>
            </a:r>
            <a:endParaRPr/>
          </a:p>
          <a:p>
            <a:pPr indent="-182879" lvl="0" marL="609585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Noto Sans Symbols"/>
              <a:buChar char="●"/>
            </a:pPr>
            <a:r>
              <a:rPr lang="en-US"/>
              <a:t>When to Renew</a:t>
            </a:r>
            <a:endParaRPr/>
          </a:p>
          <a:p>
            <a:pPr indent="-182879" lvl="0" marL="609585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Noto Sans Symbols"/>
              <a:buChar char="●"/>
            </a:pPr>
            <a:r>
              <a:rPr lang="en-US"/>
              <a:t>How to Renew</a:t>
            </a:r>
            <a:endParaRPr/>
          </a:p>
          <a:p>
            <a:pPr indent="-182879" lvl="0" marL="609585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Noto Sans Symbols"/>
              <a:buChar char="●"/>
            </a:pPr>
            <a:r>
              <a:rPr lang="en-US"/>
              <a:t>Renewing Late</a:t>
            </a:r>
            <a:endParaRPr/>
          </a:p>
          <a:p>
            <a:pPr indent="-68579" lvl="0" marL="609585" rtl="0"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SzPts val="1800"/>
              <a:buFont typeface="Noto Sans Symbols"/>
              <a:buNone/>
            </a:pPr>
            <a:r>
              <a:t/>
            </a:r>
            <a:endParaRPr/>
          </a:p>
        </p:txBody>
      </p:sp>
      <p:sp>
        <p:nvSpPr>
          <p:cNvPr id="230" name="Google Shape;230;p12"/>
          <p:cNvSpPr/>
          <p:nvPr/>
        </p:nvSpPr>
        <p:spPr>
          <a:xfrm rot="10800000">
            <a:off x="11190517" y="1056875"/>
            <a:ext cx="1001483" cy="4744251"/>
          </a:xfrm>
          <a:custGeom>
            <a:rect b="b" l="l" r="r" t="t"/>
            <a:pathLst>
              <a:path extrusionOk="0" h="4744251" w="1001483">
                <a:moveTo>
                  <a:pt x="0" y="0"/>
                </a:moveTo>
                <a:lnTo>
                  <a:pt x="1001483" y="0"/>
                </a:lnTo>
                <a:lnTo>
                  <a:pt x="0" y="474425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3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13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01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38" name="Google Shape;238;p13"/>
          <p:cNvSpPr/>
          <p:nvPr/>
        </p:nvSpPr>
        <p:spPr>
          <a:xfrm rot="10800000">
            <a:off x="0" y="762000"/>
            <a:ext cx="4208489" cy="5334001"/>
          </a:xfrm>
          <a:custGeom>
            <a:rect b="b" l="l" r="r" t="t"/>
            <a:pathLst>
              <a:path extrusionOk="0" h="5334001" w="4208489">
                <a:moveTo>
                  <a:pt x="1015642" y="0"/>
                </a:moveTo>
                <a:lnTo>
                  <a:pt x="4208489" y="0"/>
                </a:lnTo>
                <a:lnTo>
                  <a:pt x="4208489" y="5334001"/>
                </a:lnTo>
                <a:lnTo>
                  <a:pt x="0" y="533400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239" name="Google Shape;239;p13"/>
          <p:cNvSpPr txBox="1"/>
          <p:nvPr>
            <p:ph type="title"/>
          </p:nvPr>
        </p:nvSpPr>
        <p:spPr>
          <a:xfrm>
            <a:off x="494260" y="1683144"/>
            <a:ext cx="2774922" cy="34917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Corbel"/>
              <a:buNone/>
            </a:pPr>
            <a:r>
              <a:rPr lang="en-US"/>
              <a:t>Qualified Health Plans/COFA Islander Programs</a:t>
            </a:r>
            <a:endParaRPr/>
          </a:p>
        </p:txBody>
      </p:sp>
      <p:sp>
        <p:nvSpPr>
          <p:cNvPr id="240" name="Google Shape;240;p13"/>
          <p:cNvSpPr txBox="1"/>
          <p:nvPr>
            <p:ph idx="1" type="body"/>
          </p:nvPr>
        </p:nvSpPr>
        <p:spPr>
          <a:xfrm>
            <a:off x="4361606" y="1683143"/>
            <a:ext cx="6627377" cy="34917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152396" lvl="0" marL="15239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Char char="●"/>
            </a:pPr>
            <a:r>
              <a:rPr lang="en-US"/>
              <a:t>We covered:</a:t>
            </a:r>
            <a:endParaRPr/>
          </a:p>
          <a:p>
            <a:pPr indent="-182879" lvl="0" marL="609585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Noto Sans Symbols"/>
              <a:buChar char="●"/>
            </a:pPr>
            <a:r>
              <a:rPr lang="en-US"/>
              <a:t>How to update your information in WAHealthplanfinder</a:t>
            </a:r>
            <a:endParaRPr/>
          </a:p>
          <a:p>
            <a:pPr indent="-182879" lvl="0" marL="609585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Noto Sans Symbols"/>
              <a:buChar char="●"/>
            </a:pPr>
            <a:r>
              <a:rPr lang="en-US"/>
              <a:t>1095-A Form (for filing taxes)</a:t>
            </a:r>
            <a:endParaRPr/>
          </a:p>
          <a:p>
            <a:pPr indent="-182879" lvl="0" marL="609585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Noto Sans Symbols"/>
              <a:buChar char="●"/>
            </a:pPr>
            <a:r>
              <a:rPr lang="en-US"/>
              <a:t>Contacting the PIHB team</a:t>
            </a:r>
            <a:endParaRPr/>
          </a:p>
          <a:p>
            <a:pPr indent="-182879" lvl="0" marL="609585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Noto Sans Symbols"/>
              <a:buChar char="●"/>
            </a:pPr>
            <a:r>
              <a:rPr lang="en-US"/>
              <a:t>What Is Open Enrollment</a:t>
            </a:r>
            <a:endParaRPr/>
          </a:p>
          <a:p>
            <a:pPr indent="-182877" lvl="1" marL="121917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Font typeface="Noto Sans Symbols"/>
              <a:buChar char="●"/>
            </a:pPr>
            <a:r>
              <a:rPr lang="en-US"/>
              <a:t>Special Enrollment</a:t>
            </a:r>
            <a:endParaRPr/>
          </a:p>
          <a:p>
            <a:pPr indent="-182879" lvl="0" marL="609585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Noto Sans Symbols"/>
              <a:buChar char="●"/>
            </a:pPr>
            <a:r>
              <a:rPr lang="en-US"/>
              <a:t>Qualified Health Plans</a:t>
            </a:r>
            <a:endParaRPr/>
          </a:p>
          <a:p>
            <a:pPr indent="-182879" lvl="0" marL="609585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Noto Sans Symbols"/>
              <a:buChar char="●"/>
            </a:pPr>
            <a:r>
              <a:rPr lang="en-US"/>
              <a:t>COFA Islander Programs</a:t>
            </a:r>
            <a:endParaRPr/>
          </a:p>
          <a:p>
            <a:pPr indent="-68579" lvl="0" marL="609585" rtl="0"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SzPts val="1800"/>
              <a:buFont typeface="Noto Sans Symbols"/>
              <a:buNone/>
            </a:pPr>
            <a:r>
              <a:t/>
            </a:r>
            <a:endParaRPr/>
          </a:p>
        </p:txBody>
      </p:sp>
      <p:sp>
        <p:nvSpPr>
          <p:cNvPr id="241" name="Google Shape;241;p13"/>
          <p:cNvSpPr/>
          <p:nvPr/>
        </p:nvSpPr>
        <p:spPr>
          <a:xfrm rot="10800000">
            <a:off x="11190517" y="1056875"/>
            <a:ext cx="1001483" cy="4744251"/>
          </a:xfrm>
          <a:custGeom>
            <a:rect b="b" l="l" r="r" t="t"/>
            <a:pathLst>
              <a:path extrusionOk="0" h="4744251" w="1001483">
                <a:moveTo>
                  <a:pt x="0" y="0"/>
                </a:moveTo>
                <a:lnTo>
                  <a:pt x="1001483" y="0"/>
                </a:lnTo>
                <a:lnTo>
                  <a:pt x="0" y="474425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4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14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01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49" name="Google Shape;249;p14"/>
          <p:cNvSpPr/>
          <p:nvPr/>
        </p:nvSpPr>
        <p:spPr>
          <a:xfrm rot="10800000">
            <a:off x="0" y="762000"/>
            <a:ext cx="4208489" cy="5334001"/>
          </a:xfrm>
          <a:custGeom>
            <a:rect b="b" l="l" r="r" t="t"/>
            <a:pathLst>
              <a:path extrusionOk="0" h="5334001" w="4208489">
                <a:moveTo>
                  <a:pt x="1015642" y="0"/>
                </a:moveTo>
                <a:lnTo>
                  <a:pt x="4208489" y="0"/>
                </a:lnTo>
                <a:lnTo>
                  <a:pt x="4208489" y="5334001"/>
                </a:lnTo>
                <a:lnTo>
                  <a:pt x="0" y="533400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250" name="Google Shape;250;p14"/>
          <p:cNvSpPr txBox="1"/>
          <p:nvPr>
            <p:ph type="title"/>
          </p:nvPr>
        </p:nvSpPr>
        <p:spPr>
          <a:xfrm>
            <a:off x="494260" y="1683144"/>
            <a:ext cx="2774922" cy="34917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Corbel"/>
              <a:buNone/>
            </a:pPr>
            <a:r>
              <a:rPr lang="en-US"/>
              <a:t>Lessons Learned</a:t>
            </a:r>
            <a:endParaRPr/>
          </a:p>
        </p:txBody>
      </p:sp>
      <p:sp>
        <p:nvSpPr>
          <p:cNvPr id="251" name="Google Shape;251;p14"/>
          <p:cNvSpPr txBox="1"/>
          <p:nvPr>
            <p:ph idx="1" type="body"/>
          </p:nvPr>
        </p:nvSpPr>
        <p:spPr>
          <a:xfrm>
            <a:off x="4361606" y="1683143"/>
            <a:ext cx="6627377" cy="34917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182879" lvl="0" marL="60958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Char char="●"/>
            </a:pPr>
            <a:r>
              <a:rPr lang="en-US"/>
              <a:t>We played trivia to gauge understanding of content from the previous presentation</a:t>
            </a:r>
            <a:endParaRPr/>
          </a:p>
          <a:p>
            <a:pPr indent="-182877" lvl="1" marL="121917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Font typeface="Noto Sans Symbols"/>
              <a:buChar char="●"/>
            </a:pPr>
            <a:r>
              <a:rPr lang="en-US"/>
              <a:t>Usually someone could answer the question, however during “How to Approach Problems”, the audience struggled with content</a:t>
            </a:r>
            <a:endParaRPr/>
          </a:p>
          <a:p>
            <a:pPr indent="-182879" lvl="0" marL="609585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Noto Sans Symbols"/>
              <a:buChar char="●"/>
            </a:pPr>
            <a:r>
              <a:rPr lang="en-US"/>
              <a:t>Virtual is challenging – while we did trivia and surveys, there was no way to know if this was reaching its intended audience.</a:t>
            </a:r>
            <a:endParaRPr/>
          </a:p>
          <a:p>
            <a:pPr indent="-182879" lvl="0" marL="609585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Noto Sans Symbols"/>
              <a:buChar char="●"/>
            </a:pPr>
            <a:r>
              <a:rPr lang="en-US"/>
              <a:t>We received input that some of the content can be confusing without more context (such as defining Medicaid and Medicare, interchangeable terms)</a:t>
            </a:r>
            <a:endParaRPr/>
          </a:p>
          <a:p>
            <a:pPr indent="-68579" lvl="0" marL="609585" rtl="0"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SzPts val="1800"/>
              <a:buFont typeface="Noto Sans Symbols"/>
              <a:buNone/>
            </a:pPr>
            <a:r>
              <a:t/>
            </a:r>
            <a:endParaRPr/>
          </a:p>
        </p:txBody>
      </p:sp>
      <p:sp>
        <p:nvSpPr>
          <p:cNvPr id="252" name="Google Shape;252;p14"/>
          <p:cNvSpPr/>
          <p:nvPr/>
        </p:nvSpPr>
        <p:spPr>
          <a:xfrm rot="10800000">
            <a:off x="11190517" y="1056875"/>
            <a:ext cx="1001483" cy="4744251"/>
          </a:xfrm>
          <a:custGeom>
            <a:rect b="b" l="l" r="r" t="t"/>
            <a:pathLst>
              <a:path extrusionOk="0" h="4744251" w="1001483">
                <a:moveTo>
                  <a:pt x="0" y="0"/>
                </a:moveTo>
                <a:lnTo>
                  <a:pt x="1001483" y="0"/>
                </a:lnTo>
                <a:lnTo>
                  <a:pt x="0" y="474425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5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15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01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15"/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260" name="Google Shape;260;p15"/>
          <p:cNvPicPr preferRelativeResize="0"/>
          <p:nvPr/>
        </p:nvPicPr>
        <p:blipFill rotWithShape="1">
          <a:blip r:embed="rId3">
            <a:alphaModFix/>
          </a:blip>
          <a:srcRect b="23332" l="0" r="9091" t="25519"/>
          <a:stretch/>
        </p:blipFill>
        <p:spPr>
          <a:xfrm>
            <a:off x="20" y="-1"/>
            <a:ext cx="1218893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15"/>
          <p:cNvSpPr/>
          <p:nvPr/>
        </p:nvSpPr>
        <p:spPr>
          <a:xfrm>
            <a:off x="115410" y="1"/>
            <a:ext cx="5912527" cy="6300186"/>
          </a:xfrm>
          <a:prstGeom prst="rect">
            <a:avLst/>
          </a:prstGeom>
          <a:solidFill>
            <a:srgbClr val="063440">
              <a:alpha val="9215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15"/>
          <p:cNvSpPr txBox="1"/>
          <p:nvPr>
            <p:ph type="title"/>
          </p:nvPr>
        </p:nvSpPr>
        <p:spPr>
          <a:xfrm>
            <a:off x="643474" y="1298450"/>
            <a:ext cx="4132712" cy="3838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Corbel"/>
              <a:buNone/>
            </a:pPr>
            <a:r>
              <a:rPr lang="en-US" sz="4600"/>
              <a:t>Upcoming events and PIHB announcements</a:t>
            </a:r>
            <a:endParaRPr/>
          </a:p>
        </p:txBody>
      </p:sp>
      <p:sp>
        <p:nvSpPr>
          <p:cNvPr id="263" name="Google Shape;263;p15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01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70" name="Google Shape;270;p16"/>
          <p:cNvSpPr/>
          <p:nvPr/>
        </p:nvSpPr>
        <p:spPr>
          <a:xfrm>
            <a:off x="1" y="758952"/>
            <a:ext cx="10905976" cy="165113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71" name="Google Shape;271;p16"/>
          <p:cNvSpPr txBox="1"/>
          <p:nvPr>
            <p:ph type="title"/>
          </p:nvPr>
        </p:nvSpPr>
        <p:spPr>
          <a:xfrm>
            <a:off x="1600754" y="1087374"/>
            <a:ext cx="8983489" cy="100097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orbel"/>
              <a:buNone/>
            </a:pPr>
            <a:r>
              <a:rPr lang="en-US"/>
              <a:t>Need Help Enrolling?</a:t>
            </a:r>
            <a:endParaRPr/>
          </a:p>
        </p:txBody>
      </p:sp>
      <p:sp>
        <p:nvSpPr>
          <p:cNvPr id="272" name="Google Shape;272;p16"/>
          <p:cNvSpPr/>
          <p:nvPr/>
        </p:nvSpPr>
        <p:spPr>
          <a:xfrm>
            <a:off x="11014533" y="758952"/>
            <a:ext cx="1185379" cy="1651133"/>
          </a:xfrm>
          <a:prstGeom prst="rect">
            <a:avLst/>
          </a:prstGeom>
          <a:solidFill>
            <a:srgbClr val="C8C8C8">
              <a:alpha val="4901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16"/>
          <p:cNvSpPr/>
          <p:nvPr/>
        </p:nvSpPr>
        <p:spPr>
          <a:xfrm>
            <a:off x="763" y="2526526"/>
            <a:ext cx="1169701" cy="3563378"/>
          </a:xfrm>
          <a:prstGeom prst="rect">
            <a:avLst/>
          </a:prstGeom>
          <a:solidFill>
            <a:srgbClr val="C8C8C8">
              <a:alpha val="4901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16"/>
          <p:cNvSpPr/>
          <p:nvPr/>
        </p:nvSpPr>
        <p:spPr>
          <a:xfrm>
            <a:off x="1279019" y="2526526"/>
            <a:ext cx="10920893" cy="3563377"/>
          </a:xfrm>
          <a:prstGeom prst="rect">
            <a:avLst/>
          </a:prstGeom>
          <a:solidFill>
            <a:srgbClr val="F4F3EC">
              <a:alpha val="60000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75" name="Google Shape;275;p16"/>
          <p:cNvSpPr txBox="1"/>
          <p:nvPr>
            <p:ph idx="1" type="body"/>
          </p:nvPr>
        </p:nvSpPr>
        <p:spPr>
          <a:xfrm>
            <a:off x="1600753" y="2535446"/>
            <a:ext cx="8983489" cy="355445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2032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19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PIHB is able to help with:</a:t>
            </a:r>
            <a:endParaRPr/>
          </a:p>
          <a:p>
            <a:pPr indent="-182880" lvl="0" marL="36322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400"/>
              <a:buChar char="●"/>
            </a:pPr>
            <a:r>
              <a:rPr lang="en-US" sz="1900">
                <a:solidFill>
                  <a:schemeClr val="dk1"/>
                </a:solidFill>
              </a:rPr>
              <a:t>Applying for Apple Health </a:t>
            </a:r>
            <a:endParaRPr/>
          </a:p>
          <a:p>
            <a:pPr indent="-182880" lvl="0" marL="36322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400"/>
              <a:buChar char="●"/>
            </a:pPr>
            <a:r>
              <a:rPr lang="en-US" sz="19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Renewing your Apple Health coverage</a:t>
            </a:r>
            <a:endParaRPr/>
          </a:p>
          <a:p>
            <a:pPr indent="-182880" lvl="0" marL="36322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400"/>
              <a:buChar char="●"/>
            </a:pPr>
            <a:r>
              <a:rPr lang="en-US" sz="1900">
                <a:solidFill>
                  <a:schemeClr val="dk1"/>
                </a:solidFill>
              </a:rPr>
              <a:t>Updating contact information (Address, email, and phone number)</a:t>
            </a:r>
            <a:endParaRPr/>
          </a:p>
          <a:p>
            <a:pPr indent="-182880" lvl="0" marL="36322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400"/>
              <a:buChar char="●"/>
            </a:pPr>
            <a:r>
              <a:rPr lang="en-US" sz="19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Any questions you have about your account or application.</a:t>
            </a:r>
            <a:endParaRPr/>
          </a:p>
          <a:p>
            <a:pPr indent="0" lvl="0" marL="2032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1900">
              <a:solidFill>
                <a:schemeClr val="dk1"/>
              </a:solidFill>
            </a:endParaRPr>
          </a:p>
          <a:p>
            <a:pPr indent="0" lvl="0" marL="2032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400"/>
              <a:buNone/>
            </a:pPr>
            <a:r>
              <a:rPr lang="en-US" sz="1900">
                <a:solidFill>
                  <a:schemeClr val="dk1"/>
                </a:solidFill>
              </a:rPr>
              <a:t>How to get in touch with a PIHB Navigator:</a:t>
            </a:r>
            <a:endParaRPr/>
          </a:p>
          <a:p>
            <a:pPr indent="-182880" lvl="0" marL="36322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400"/>
              <a:buChar char="●"/>
            </a:pPr>
            <a:r>
              <a:rPr i="0" lang="en-US" sz="19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Schedule an appointment at pihb.org/cofahealth to meet us on Zoom</a:t>
            </a:r>
            <a:endParaRPr/>
          </a:p>
          <a:p>
            <a:pPr indent="-182880" lvl="0" marL="36322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400"/>
              <a:buChar char="●"/>
            </a:pPr>
            <a:r>
              <a:rPr lang="en-US" sz="19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C</a:t>
            </a:r>
            <a:r>
              <a:rPr i="0" lang="en-US" sz="19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all (888) 308-7113 – this phone line is staffed by our PIHB team and interpreters are available for Chuukese, Kosraean, Marshallese, Palauan, Pohnpeian, and Yapese.</a:t>
            </a:r>
            <a:endParaRPr/>
          </a:p>
          <a:p>
            <a:pPr indent="-182880" lvl="0" marL="36322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400"/>
              <a:buChar char="●"/>
            </a:pPr>
            <a:r>
              <a:rPr lang="en-US" sz="19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Visit us at 5210 12</a:t>
            </a:r>
            <a:r>
              <a:rPr baseline="30000" lang="en-US" sz="19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th</a:t>
            </a:r>
            <a:r>
              <a:rPr lang="en-US" sz="19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St. E, suite B, Fife WA 98424</a:t>
            </a:r>
            <a:endParaRPr i="0" sz="19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-62227" lvl="0" marL="18288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900"/>
              <a:buNone/>
            </a:pPr>
            <a:r>
              <a:t/>
            </a:r>
            <a:endParaRPr sz="19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7"/>
          <p:cNvSpPr txBox="1"/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orbel"/>
              <a:buNone/>
            </a:pPr>
            <a:r>
              <a:rPr lang="en-US"/>
              <a:t>Resources</a:t>
            </a:r>
            <a:endParaRPr/>
          </a:p>
        </p:txBody>
      </p:sp>
      <p:sp>
        <p:nvSpPr>
          <p:cNvPr id="281" name="Google Shape;281;p17"/>
          <p:cNvSpPr txBox="1"/>
          <p:nvPr>
            <p:ph idx="1" type="body"/>
          </p:nvPr>
        </p:nvSpPr>
        <p:spPr>
          <a:xfrm>
            <a:off x="3869268" y="926588"/>
            <a:ext cx="7315200" cy="51206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 lnSpcReduction="10000"/>
          </a:bodyPr>
          <a:lstStyle/>
          <a:p>
            <a:pPr indent="-182880" lvl="0" marL="18288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8108"/>
              <a:buChar char="●"/>
            </a:pPr>
            <a:r>
              <a:rPr b="1" lang="en-US" sz="24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Resource page, Meeting Notes, and presentation slides: </a:t>
            </a:r>
            <a:r>
              <a:rPr lang="en-US" sz="2400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pihealthboard.org/cofa-islander-outreach-information</a:t>
            </a:r>
            <a:endParaRPr sz="24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-182880" lvl="0" marL="18288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ct val="99792"/>
              <a:buChar char="●"/>
            </a:pPr>
            <a:r>
              <a:rPr b="1" lang="en-US" sz="2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How to apply for Apple Health: </a:t>
            </a:r>
            <a:endParaRPr/>
          </a:p>
          <a:p>
            <a:pPr indent="-342900" lvl="1" marL="8001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ct val="117936"/>
              <a:buChar char="●"/>
            </a:pPr>
            <a:r>
              <a:rPr b="1" lang="en-US" sz="22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Adults, children, parents/caretakers, or pregnant individuals, apply for Apple Health coverage: </a:t>
            </a:r>
            <a:endParaRPr sz="2200">
              <a:latin typeface="Corbel"/>
              <a:ea typeface="Corbel"/>
              <a:cs typeface="Corbel"/>
              <a:sym typeface="Corbel"/>
            </a:endParaRPr>
          </a:p>
          <a:p>
            <a:pPr indent="-182880" lvl="2" marL="114300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ct val="98279"/>
              <a:buChar char="●"/>
            </a:pPr>
            <a:r>
              <a:rPr b="1" i="0" lang="en-US" sz="22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Online</a:t>
            </a:r>
            <a:r>
              <a:rPr b="0" i="0" lang="en-US" sz="22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: Go to </a:t>
            </a:r>
            <a:r>
              <a:rPr b="0" i="0" lang="en-US" sz="2200" u="sng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wahealthplanfinder.org</a:t>
            </a:r>
            <a:endParaRPr b="0" i="0" sz="22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-182880" lvl="2" marL="1143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98279"/>
              <a:buChar char="●"/>
            </a:pPr>
            <a:r>
              <a:rPr b="1" i="0" lang="en-US" sz="22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Mobile app: </a:t>
            </a:r>
            <a:r>
              <a:rPr b="0" i="0" lang="en-US" sz="22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Download the </a:t>
            </a:r>
            <a:r>
              <a:rPr b="0" i="0" lang="en-US" sz="2200" u="sng">
                <a:solidFill>
                  <a:srgbClr val="F49100"/>
                </a:solidFill>
                <a:latin typeface="Corbel"/>
                <a:ea typeface="Corbel"/>
                <a:cs typeface="Corbel"/>
                <a:sym typeface="Corbe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WAPlanfinder</a:t>
            </a:r>
            <a:r>
              <a:rPr b="0" i="0" lang="en-US" sz="2200" u="sng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app</a:t>
            </a:r>
            <a:endParaRPr b="0" i="0" sz="22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-182880" lvl="2" marL="1143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98279"/>
              <a:buChar char="●"/>
            </a:pPr>
            <a:r>
              <a:rPr b="1" i="0" lang="en-US" sz="22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Phone</a:t>
            </a:r>
            <a:r>
              <a:rPr b="0" i="0" lang="en-US" sz="22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: (855) 923-4633</a:t>
            </a:r>
            <a:endParaRPr sz="2200">
              <a:latin typeface="Corbel"/>
              <a:ea typeface="Corbel"/>
              <a:cs typeface="Corbel"/>
              <a:sym typeface="Corbel"/>
            </a:endParaRPr>
          </a:p>
          <a:p>
            <a:pPr indent="-182880" lvl="2" marL="1143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98279"/>
              <a:buChar char="●"/>
            </a:pPr>
            <a:r>
              <a:rPr b="1" i="0" lang="en-US" sz="22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Paper</a:t>
            </a:r>
            <a:r>
              <a:rPr b="0" i="0" lang="en-US" sz="22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: Submit an </a:t>
            </a:r>
            <a:r>
              <a:rPr b="0" i="0" lang="en-US" sz="2200" u="sng">
                <a:solidFill>
                  <a:srgbClr val="F49100"/>
                </a:solidFill>
                <a:latin typeface="Corbel"/>
                <a:ea typeface="Corbel"/>
                <a:cs typeface="Corbel"/>
                <a:sym typeface="Corbe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application</a:t>
            </a:r>
            <a:r>
              <a:rPr b="0" i="0" lang="en-US" sz="2200" u="sng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for health care coverage</a:t>
            </a:r>
            <a:endParaRPr b="0" i="0" sz="2200" u="sng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-182880" lvl="2" marL="1143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98279"/>
              <a:buChar char="●"/>
            </a:pPr>
            <a:r>
              <a:rPr b="1" i="0" lang="en-US" sz="22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With a PIHB Navigator: </a:t>
            </a:r>
            <a:r>
              <a:rPr i="0" lang="en-US" sz="22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Schedule an appointment at pihb.org/cofahealth or call (888) 308-7113</a:t>
            </a:r>
            <a:endParaRPr sz="2200">
              <a:latin typeface="Corbel"/>
              <a:ea typeface="Corbel"/>
              <a:cs typeface="Corbel"/>
              <a:sym typeface="Corbel"/>
            </a:endParaRPr>
          </a:p>
          <a:p>
            <a:pPr indent="-342900" lvl="1" marL="800100" rtl="0" algn="l">
              <a:lnSpc>
                <a:spcPct val="90000"/>
              </a:lnSpc>
              <a:spcBef>
                <a:spcPts val="1450"/>
              </a:spcBef>
              <a:spcAft>
                <a:spcPts val="0"/>
              </a:spcAft>
              <a:buSzPct val="117936"/>
              <a:buChar char="●"/>
            </a:pPr>
            <a:r>
              <a:rPr b="1" i="0" lang="en-US" sz="22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Individuals that are age 65 or older, </a:t>
            </a:r>
            <a:r>
              <a:rPr b="1" lang="en-US" sz="22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have blindness or a disability apply:</a:t>
            </a:r>
            <a:endParaRPr sz="2200">
              <a:latin typeface="Corbel"/>
              <a:ea typeface="Corbel"/>
              <a:cs typeface="Corbel"/>
              <a:sym typeface="Corbel"/>
            </a:endParaRPr>
          </a:p>
          <a:p>
            <a:pPr indent="-182880" lvl="2" marL="114300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ct val="98279"/>
              <a:buChar char="●"/>
            </a:pPr>
            <a:r>
              <a:rPr b="1" lang="en-US" sz="22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Online: </a:t>
            </a:r>
            <a:r>
              <a:rPr lang="en-US" sz="22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Washingtonconnection.org</a:t>
            </a:r>
            <a:endParaRPr sz="2200">
              <a:latin typeface="Corbel"/>
              <a:ea typeface="Corbel"/>
              <a:cs typeface="Corbel"/>
              <a:sym typeface="Corbel"/>
            </a:endParaRPr>
          </a:p>
          <a:p>
            <a:pPr indent="-182880" lvl="2" marL="1143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98279"/>
              <a:buChar char="●"/>
            </a:pPr>
            <a:r>
              <a:rPr b="1" i="0" lang="en-US" sz="22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Phone: </a:t>
            </a:r>
            <a:r>
              <a:rPr i="0" lang="en-US" sz="22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1-877-501-2233</a:t>
            </a:r>
            <a:endParaRPr sz="2200">
              <a:latin typeface="Corbel"/>
              <a:ea typeface="Corbel"/>
              <a:cs typeface="Corbel"/>
              <a:sym typeface="Corbel"/>
            </a:endParaRPr>
          </a:p>
          <a:p>
            <a:pPr indent="-182880" lvl="2" marL="1143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98279"/>
              <a:buChar char="●"/>
            </a:pPr>
            <a:r>
              <a:rPr b="1" i="0" lang="en-US" sz="22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In-Person: </a:t>
            </a:r>
            <a:r>
              <a:rPr i="0" lang="en-US" sz="22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At your local DSHS Office</a:t>
            </a:r>
            <a:endParaRPr b="1" i="0" sz="22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-55876" lvl="0" marL="182880" rtl="0" algn="l">
              <a:lnSpc>
                <a:spcPct val="90000"/>
              </a:lnSpc>
              <a:spcBef>
                <a:spcPts val="1450"/>
              </a:spcBef>
              <a:spcAft>
                <a:spcPts val="0"/>
              </a:spcAft>
              <a:buSzPct val="108107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8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18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01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89" name="Google Shape;289;p18"/>
          <p:cNvSpPr/>
          <p:nvPr/>
        </p:nvSpPr>
        <p:spPr>
          <a:xfrm>
            <a:off x="8136729" y="757325"/>
            <a:ext cx="3549144" cy="5329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90" name="Google Shape;290;p18"/>
          <p:cNvSpPr txBox="1"/>
          <p:nvPr>
            <p:ph type="title"/>
          </p:nvPr>
        </p:nvSpPr>
        <p:spPr>
          <a:xfrm>
            <a:off x="8389648" y="1123837"/>
            <a:ext cx="2947482" cy="4601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Corbel"/>
              <a:buNone/>
            </a:pPr>
            <a:r>
              <a:rPr lang="en-US"/>
              <a:t>Upcoming Events</a:t>
            </a:r>
            <a:endParaRPr/>
          </a:p>
        </p:txBody>
      </p:sp>
      <p:sp>
        <p:nvSpPr>
          <p:cNvPr id="291" name="Google Shape;291;p18"/>
          <p:cNvSpPr txBox="1"/>
          <p:nvPr>
            <p:ph idx="1" type="body"/>
          </p:nvPr>
        </p:nvSpPr>
        <p:spPr>
          <a:xfrm>
            <a:off x="643466" y="864108"/>
            <a:ext cx="6987135" cy="51206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182879" lvl="0" marL="60958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Char char="●"/>
            </a:pPr>
            <a:r>
              <a:rPr lang="en-US">
                <a:solidFill>
                  <a:schemeClr val="dk1"/>
                </a:solidFill>
              </a:rPr>
              <a:t>We will be doing in-person enrollment and education events in the following counties throughout the Summer and winter:</a:t>
            </a:r>
            <a:endParaRPr/>
          </a:p>
          <a:p>
            <a:pPr indent="-182877" lvl="1" marL="121917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Font typeface="Noto Sans Symbols"/>
              <a:buChar char="●"/>
            </a:pPr>
            <a:r>
              <a:rPr lang="en-US">
                <a:solidFill>
                  <a:schemeClr val="dk1"/>
                </a:solidFill>
              </a:rPr>
              <a:t>Benton</a:t>
            </a:r>
            <a:endParaRPr/>
          </a:p>
          <a:p>
            <a:pPr indent="-182877" lvl="1" marL="121917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Font typeface="Noto Sans Symbols"/>
              <a:buChar char="●"/>
            </a:pPr>
            <a:r>
              <a:rPr lang="en-US">
                <a:solidFill>
                  <a:schemeClr val="dk1"/>
                </a:solidFill>
              </a:rPr>
              <a:t>Cowlitz</a:t>
            </a:r>
            <a:endParaRPr/>
          </a:p>
          <a:p>
            <a:pPr indent="-182877" lvl="1" marL="121917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Font typeface="Noto Sans Symbols"/>
              <a:buChar char="●"/>
            </a:pPr>
            <a:r>
              <a:rPr lang="en-US">
                <a:solidFill>
                  <a:schemeClr val="dk1"/>
                </a:solidFill>
              </a:rPr>
              <a:t>King</a:t>
            </a:r>
            <a:endParaRPr/>
          </a:p>
          <a:p>
            <a:pPr indent="-182877" lvl="1" marL="1219169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Font typeface="Noto Sans Symbols"/>
              <a:buChar char="●"/>
            </a:pPr>
            <a:r>
              <a:rPr lang="en-US">
                <a:solidFill>
                  <a:schemeClr val="dk1"/>
                </a:solidFill>
              </a:rPr>
              <a:t>Pierce</a:t>
            </a:r>
            <a:endParaRPr>
              <a:solidFill>
                <a:schemeClr val="dk1"/>
              </a:solidFill>
            </a:endParaRPr>
          </a:p>
          <a:p>
            <a:pPr indent="-182877" lvl="1" marL="121917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>
                <a:solidFill>
                  <a:schemeClr val="dk1"/>
                </a:solidFill>
              </a:rPr>
              <a:t>Thurston</a:t>
            </a:r>
            <a:endParaRPr>
              <a:solidFill>
                <a:schemeClr val="dk1"/>
              </a:solidFill>
            </a:endParaRPr>
          </a:p>
          <a:p>
            <a:pPr indent="-182877" lvl="1" marL="121917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Font typeface="Noto Sans Symbols"/>
              <a:buChar char="●"/>
            </a:pPr>
            <a:r>
              <a:rPr lang="en-US">
                <a:solidFill>
                  <a:schemeClr val="dk1"/>
                </a:solidFill>
              </a:rPr>
              <a:t>Snohomish</a:t>
            </a:r>
            <a:endParaRPr/>
          </a:p>
          <a:p>
            <a:pPr indent="-182877" lvl="1" marL="121917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Font typeface="Noto Sans Symbols"/>
              <a:buChar char="●"/>
            </a:pPr>
            <a:r>
              <a:rPr lang="en-US">
                <a:solidFill>
                  <a:schemeClr val="dk1"/>
                </a:solidFill>
              </a:rPr>
              <a:t>Spokane</a:t>
            </a:r>
            <a:endParaRPr/>
          </a:p>
          <a:p>
            <a:pPr indent="-182879" lvl="0" marL="609585" rtl="0"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SzPts val="1800"/>
              <a:buFont typeface="Noto Sans Symbols"/>
              <a:buChar char="●"/>
            </a:pPr>
            <a:r>
              <a:rPr lang="en-US">
                <a:solidFill>
                  <a:schemeClr val="dk1"/>
                </a:solidFill>
              </a:rPr>
              <a:t>We will continue enrollment in person at our office in Fife, WA (Pierce County)</a:t>
            </a:r>
            <a:endParaRPr/>
          </a:p>
        </p:txBody>
      </p:sp>
      <p:sp>
        <p:nvSpPr>
          <p:cNvPr id="292" name="Google Shape;292;p18"/>
          <p:cNvSpPr/>
          <p:nvPr/>
        </p:nvSpPr>
        <p:spPr>
          <a:xfrm>
            <a:off x="11814060" y="758952"/>
            <a:ext cx="384048" cy="5330952"/>
          </a:xfrm>
          <a:prstGeom prst="rect">
            <a:avLst/>
          </a:prstGeom>
          <a:solidFill>
            <a:srgbClr val="C8C8C8">
              <a:alpha val="4901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9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19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01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1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00" name="Google Shape;300;p19"/>
          <p:cNvSpPr/>
          <p:nvPr/>
        </p:nvSpPr>
        <p:spPr>
          <a:xfrm>
            <a:off x="380993" y="4367639"/>
            <a:ext cx="11430014" cy="1852186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19"/>
          <p:cNvSpPr txBox="1"/>
          <p:nvPr>
            <p:ph type="title"/>
          </p:nvPr>
        </p:nvSpPr>
        <p:spPr>
          <a:xfrm>
            <a:off x="554477" y="4599160"/>
            <a:ext cx="11079804" cy="13580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Corbel"/>
              <a:buNone/>
            </a:pPr>
            <a:r>
              <a:rPr lang="en-US" sz="4400">
                <a:solidFill>
                  <a:schemeClr val="lt1"/>
                </a:solidFill>
              </a:rPr>
              <a:t>Announcements</a:t>
            </a:r>
            <a:endParaRPr/>
          </a:p>
        </p:txBody>
      </p:sp>
      <p:grpSp>
        <p:nvGrpSpPr>
          <p:cNvPr id="302" name="Google Shape;302;p19"/>
          <p:cNvGrpSpPr/>
          <p:nvPr/>
        </p:nvGrpSpPr>
        <p:grpSpPr>
          <a:xfrm>
            <a:off x="671773" y="922488"/>
            <a:ext cx="10906190" cy="2330060"/>
            <a:chOff x="6303" y="723705"/>
            <a:chExt cx="10906190" cy="2330060"/>
          </a:xfrm>
        </p:grpSpPr>
        <p:sp>
          <p:nvSpPr>
            <p:cNvPr id="303" name="Google Shape;303;p19"/>
            <p:cNvSpPr/>
            <p:nvPr/>
          </p:nvSpPr>
          <p:spPr>
            <a:xfrm>
              <a:off x="1231913" y="723705"/>
              <a:ext cx="1096014" cy="1096014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19"/>
            <p:cNvSpPr/>
            <p:nvPr/>
          </p:nvSpPr>
          <p:spPr>
            <a:xfrm>
              <a:off x="214185" y="1912807"/>
              <a:ext cx="3131470" cy="83984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19"/>
            <p:cNvSpPr txBox="1"/>
            <p:nvPr/>
          </p:nvSpPr>
          <p:spPr>
            <a:xfrm>
              <a:off x="214185" y="1912807"/>
              <a:ext cx="3131470" cy="83984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orbel"/>
                <a:buNone/>
              </a:pPr>
              <a:r>
                <a:rPr b="1" i="0" lang="en-US" sz="1800" u="none" cap="none" strike="noStrike">
                  <a:solidFill>
                    <a:schemeClr val="dk1"/>
                  </a:solidFill>
                  <a:latin typeface="Corbel"/>
                  <a:ea typeface="Corbel"/>
                  <a:cs typeface="Corbel"/>
                  <a:sym typeface="Corbel"/>
                </a:rPr>
                <a:t>We are hiring for several positions: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19"/>
            <p:cNvSpPr/>
            <p:nvPr/>
          </p:nvSpPr>
          <p:spPr>
            <a:xfrm>
              <a:off x="6303" y="2630703"/>
              <a:ext cx="3547235" cy="42306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19"/>
            <p:cNvSpPr txBox="1"/>
            <p:nvPr/>
          </p:nvSpPr>
          <p:spPr>
            <a:xfrm>
              <a:off x="6303" y="2630703"/>
              <a:ext cx="3547235" cy="42306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orbe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49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orbel"/>
                <a:buNone/>
              </a:pPr>
              <a:r>
                <a:rPr b="0" i="0" lang="en-US" sz="1400" u="none" cap="none" strike="noStrike">
                  <a:solidFill>
                    <a:schemeClr val="dk1"/>
                  </a:solidFill>
                  <a:latin typeface="Corbel"/>
                  <a:ea typeface="Corbel"/>
                  <a:cs typeface="Corbel"/>
                  <a:sym typeface="Corbel"/>
                </a:rPr>
                <a:t>Kosraean Interpreter/Translator on-call, applications accepted on a rolling basis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19"/>
            <p:cNvSpPr/>
            <p:nvPr/>
          </p:nvSpPr>
          <p:spPr>
            <a:xfrm>
              <a:off x="5119273" y="806330"/>
              <a:ext cx="1096014" cy="1096014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19"/>
            <p:cNvSpPr/>
            <p:nvPr/>
          </p:nvSpPr>
          <p:spPr>
            <a:xfrm>
              <a:off x="4101546" y="1995431"/>
              <a:ext cx="3131470" cy="83984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19"/>
            <p:cNvSpPr txBox="1"/>
            <p:nvPr/>
          </p:nvSpPr>
          <p:spPr>
            <a:xfrm>
              <a:off x="4101546" y="1995431"/>
              <a:ext cx="3131470" cy="83984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rbel"/>
                <a:buNone/>
              </a:pPr>
              <a:r>
                <a:rPr b="1" i="0" lang="en-US" sz="1600" u="none" cap="none" strike="noStrike">
                  <a:solidFill>
                    <a:schemeClr val="dk1"/>
                  </a:solidFill>
                  <a:latin typeface="Corbel"/>
                  <a:ea typeface="Corbel"/>
                  <a:cs typeface="Corbel"/>
                  <a:sym typeface="Corbel"/>
                </a:rPr>
                <a:t>If you or someone you know might be interested, please email a resume </a:t>
              </a:r>
              <a:r>
                <a:rPr b="1" i="0" lang="en-US" sz="1600" u="sng" cap="none" strike="noStrike">
                  <a:solidFill>
                    <a:schemeClr val="dk1"/>
                  </a:solidFill>
                  <a:latin typeface="Corbel"/>
                  <a:ea typeface="Corbel"/>
                  <a:cs typeface="Corbel"/>
                  <a:sym typeface="Corbel"/>
                  <a:hlinkClick r:id="rId5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admin@pihealthboard.org</a:t>
              </a:r>
              <a:endParaRPr b="0" i="0" sz="16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11" name="Google Shape;311;p19"/>
            <p:cNvSpPr/>
            <p:nvPr/>
          </p:nvSpPr>
          <p:spPr>
            <a:xfrm>
              <a:off x="4101546" y="2878577"/>
              <a:ext cx="3131470" cy="9256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19"/>
            <p:cNvSpPr/>
            <p:nvPr/>
          </p:nvSpPr>
          <p:spPr>
            <a:xfrm>
              <a:off x="8798751" y="806330"/>
              <a:ext cx="1096014" cy="1096014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19"/>
            <p:cNvSpPr/>
            <p:nvPr/>
          </p:nvSpPr>
          <p:spPr>
            <a:xfrm>
              <a:off x="7781023" y="1995431"/>
              <a:ext cx="3131470" cy="83984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19"/>
            <p:cNvSpPr txBox="1"/>
            <p:nvPr/>
          </p:nvSpPr>
          <p:spPr>
            <a:xfrm>
              <a:off x="7781023" y="1995431"/>
              <a:ext cx="3131470" cy="83984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orbel"/>
                <a:buNone/>
              </a:pPr>
              <a:r>
                <a:rPr b="1" i="0" lang="en-US" sz="1800" u="none" cap="none" strike="noStrike">
                  <a:solidFill>
                    <a:schemeClr val="dk1"/>
                  </a:solidFill>
                  <a:latin typeface="Corbel"/>
                  <a:ea typeface="Corbel"/>
                  <a:cs typeface="Corbel"/>
                  <a:sym typeface="Corbel"/>
                </a:rPr>
                <a:t>For more information and full job descriptions, visit pihealthboard.org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19"/>
            <p:cNvSpPr/>
            <p:nvPr/>
          </p:nvSpPr>
          <p:spPr>
            <a:xfrm>
              <a:off x="7781023" y="2878577"/>
              <a:ext cx="3131470" cy="9256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0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20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01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20"/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descr="A picture containing text&#10;&#10;Description automatically generated" id="323" name="Google Shape;323;p20"/>
          <p:cNvPicPr preferRelativeResize="0"/>
          <p:nvPr/>
        </p:nvPicPr>
        <p:blipFill rotWithShape="1">
          <a:blip r:embed="rId3">
            <a:alphaModFix/>
          </a:blip>
          <a:srcRect b="553" l="-56" r="-537" t="0"/>
          <a:stretch/>
        </p:blipFill>
        <p:spPr>
          <a:xfrm>
            <a:off x="4863143" y="2823853"/>
            <a:ext cx="6942859" cy="1201149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20"/>
          <p:cNvSpPr/>
          <p:nvPr/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rgbClr val="063440">
              <a:alpha val="9215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p20"/>
          <p:cNvSpPr txBox="1"/>
          <p:nvPr>
            <p:ph type="title"/>
          </p:nvPr>
        </p:nvSpPr>
        <p:spPr>
          <a:xfrm>
            <a:off x="643467" y="1298448"/>
            <a:ext cx="3685070" cy="325526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Corbel"/>
              <a:buNone/>
            </a:pPr>
            <a:r>
              <a:rPr lang="en-US" sz="3500"/>
              <a:t>Washington Health Care Authority Presentation on After-Pregnancy Coverage</a:t>
            </a:r>
            <a:endParaRPr/>
          </a:p>
        </p:txBody>
      </p:sp>
      <p:sp>
        <p:nvSpPr>
          <p:cNvPr id="326" name="Google Shape;326;p20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01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14141"/>
        </a:solidFill>
      </p:bgPr>
    </p:bg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1414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20" name="Google Shape;120;p2"/>
          <p:cNvSpPr/>
          <p:nvPr/>
        </p:nvSpPr>
        <p:spPr>
          <a:xfrm rot="10800000">
            <a:off x="0" y="762000"/>
            <a:ext cx="4208489" cy="5334001"/>
          </a:xfrm>
          <a:custGeom>
            <a:rect b="b" l="l" r="r" t="t"/>
            <a:pathLst>
              <a:path extrusionOk="0" h="5334001" w="4208489">
                <a:moveTo>
                  <a:pt x="1015642" y="0"/>
                </a:moveTo>
                <a:lnTo>
                  <a:pt x="4208489" y="0"/>
                </a:lnTo>
                <a:lnTo>
                  <a:pt x="4208489" y="5334001"/>
                </a:lnTo>
                <a:lnTo>
                  <a:pt x="0" y="533400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1" name="Google Shape;121;p2"/>
          <p:cNvSpPr txBox="1"/>
          <p:nvPr>
            <p:ph type="title"/>
          </p:nvPr>
        </p:nvSpPr>
        <p:spPr>
          <a:xfrm>
            <a:off x="494260" y="1683144"/>
            <a:ext cx="2774922" cy="34917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orbel"/>
              <a:buNone/>
            </a:pPr>
            <a:r>
              <a:rPr lang="en-US"/>
              <a:t>Agenda</a:t>
            </a:r>
            <a:endParaRPr/>
          </a:p>
        </p:txBody>
      </p:sp>
      <p:sp>
        <p:nvSpPr>
          <p:cNvPr id="122" name="Google Shape;122;p2"/>
          <p:cNvSpPr txBox="1"/>
          <p:nvPr>
            <p:ph idx="1" type="body"/>
          </p:nvPr>
        </p:nvSpPr>
        <p:spPr>
          <a:xfrm>
            <a:off x="4361606" y="1683143"/>
            <a:ext cx="6627377" cy="34917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182880" lvl="0" marL="18288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Welcome</a:t>
            </a:r>
            <a:endParaRPr/>
          </a:p>
          <a:p>
            <a:pPr indent="-182880" lvl="0" marL="18288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PIHB Team Introductions</a:t>
            </a:r>
            <a:endParaRPr/>
          </a:p>
          <a:p>
            <a:pPr indent="-182880" lvl="0" marL="18288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Updates of our work</a:t>
            </a:r>
            <a:endParaRPr/>
          </a:p>
          <a:p>
            <a:pPr indent="-182880" lvl="0" marL="18288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Health Care Authority presentation on the After- Pregnancy Coverage (APC)</a:t>
            </a:r>
            <a:endParaRPr/>
          </a:p>
          <a:p>
            <a:pPr indent="-182880" lvl="0" marL="18288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BSK presentation on the work they do and programs they have for the community</a:t>
            </a:r>
            <a:endParaRPr/>
          </a:p>
          <a:p>
            <a:pPr indent="-182880" lvl="0" marL="18288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PIHB youth program presentation on Behavioral Health</a:t>
            </a:r>
            <a:endParaRPr/>
          </a:p>
          <a:p>
            <a:pPr indent="-182880" lvl="0" marL="18288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Panel presentation on outreach and engagement</a:t>
            </a:r>
            <a:endParaRPr/>
          </a:p>
          <a:p>
            <a:pPr indent="-182880" lvl="0" marL="18288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Open discussion, questions, comments</a:t>
            </a:r>
            <a:endParaRPr/>
          </a:p>
          <a:p>
            <a:pPr indent="-182880" lvl="0" marL="18288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Closeout</a:t>
            </a:r>
            <a:endParaRPr/>
          </a:p>
        </p:txBody>
      </p:sp>
      <p:sp>
        <p:nvSpPr>
          <p:cNvPr id="123" name="Google Shape;123;p2"/>
          <p:cNvSpPr/>
          <p:nvPr/>
        </p:nvSpPr>
        <p:spPr>
          <a:xfrm rot="10800000">
            <a:off x="11190517" y="1056875"/>
            <a:ext cx="1001483" cy="4744251"/>
          </a:xfrm>
          <a:custGeom>
            <a:rect b="b" l="l" r="r" t="t"/>
            <a:pathLst>
              <a:path extrusionOk="0" h="4744251" w="1001483">
                <a:moveTo>
                  <a:pt x="0" y="0"/>
                </a:moveTo>
                <a:lnTo>
                  <a:pt x="1001483" y="0"/>
                </a:lnTo>
                <a:lnTo>
                  <a:pt x="0" y="474425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21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p21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01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Google Shape;333;p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34" name="Google Shape;334;p21"/>
          <p:cNvSpPr/>
          <p:nvPr/>
        </p:nvSpPr>
        <p:spPr>
          <a:xfrm>
            <a:off x="1" y="758952"/>
            <a:ext cx="10905976" cy="165113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35" name="Google Shape;335;p21"/>
          <p:cNvSpPr txBox="1"/>
          <p:nvPr>
            <p:ph type="title"/>
          </p:nvPr>
        </p:nvSpPr>
        <p:spPr>
          <a:xfrm>
            <a:off x="1600754" y="1087374"/>
            <a:ext cx="8983489" cy="100097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Corbel"/>
              <a:buNone/>
            </a:pPr>
            <a:r>
              <a:rPr lang="en-US"/>
              <a:t>Panel </a:t>
            </a:r>
            <a:endParaRPr/>
          </a:p>
        </p:txBody>
      </p:sp>
      <p:sp>
        <p:nvSpPr>
          <p:cNvPr id="336" name="Google Shape;336;p21"/>
          <p:cNvSpPr/>
          <p:nvPr/>
        </p:nvSpPr>
        <p:spPr>
          <a:xfrm>
            <a:off x="11014533" y="758952"/>
            <a:ext cx="1185379" cy="1651133"/>
          </a:xfrm>
          <a:prstGeom prst="rect">
            <a:avLst/>
          </a:prstGeom>
          <a:solidFill>
            <a:srgbClr val="C8C8C8">
              <a:alpha val="4901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p21"/>
          <p:cNvSpPr/>
          <p:nvPr/>
        </p:nvSpPr>
        <p:spPr>
          <a:xfrm>
            <a:off x="763" y="2526526"/>
            <a:ext cx="1169701" cy="3563378"/>
          </a:xfrm>
          <a:prstGeom prst="rect">
            <a:avLst/>
          </a:prstGeom>
          <a:solidFill>
            <a:srgbClr val="C8C8C8">
              <a:alpha val="4901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p21"/>
          <p:cNvSpPr/>
          <p:nvPr/>
        </p:nvSpPr>
        <p:spPr>
          <a:xfrm>
            <a:off x="1279019" y="2526526"/>
            <a:ext cx="10920893" cy="3563377"/>
          </a:xfrm>
          <a:prstGeom prst="rect">
            <a:avLst/>
          </a:prstGeom>
          <a:solidFill>
            <a:srgbClr val="F4F3EC">
              <a:alpha val="60000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39" name="Google Shape;339;p21"/>
          <p:cNvSpPr txBox="1"/>
          <p:nvPr>
            <p:ph idx="1" type="body"/>
          </p:nvPr>
        </p:nvSpPr>
        <p:spPr>
          <a:xfrm>
            <a:off x="1600753" y="2535446"/>
            <a:ext cx="8983489" cy="355445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182879" lvl="0" marL="609585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Noto Sans Symbols"/>
              <a:buChar char="●"/>
            </a:pPr>
            <a:r>
              <a:rPr lang="en-US">
                <a:solidFill>
                  <a:schemeClr val="dk1"/>
                </a:solidFill>
              </a:rPr>
              <a:t>Carlinda Jabjulan, Better Health Together</a:t>
            </a:r>
            <a:endParaRPr/>
          </a:p>
          <a:p>
            <a:pPr indent="-182879" lvl="0" marL="609585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Noto Sans Symbols"/>
              <a:buChar char="●"/>
            </a:pPr>
            <a:r>
              <a:rPr lang="en-US">
                <a:solidFill>
                  <a:schemeClr val="dk1"/>
                </a:solidFill>
              </a:rPr>
              <a:t>Rensa Mailo</a:t>
            </a:r>
            <a:endParaRPr>
              <a:solidFill>
                <a:schemeClr val="dk1"/>
              </a:solidFill>
            </a:endParaRPr>
          </a:p>
          <a:p>
            <a:pPr indent="-182879" lvl="0" marL="609585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Noto Sans Symbols"/>
              <a:buChar char="●"/>
            </a:pPr>
            <a:r>
              <a:rPr lang="en-US">
                <a:solidFill>
                  <a:schemeClr val="dk1"/>
                </a:solidFill>
              </a:rPr>
              <a:t>Cyril Gorongayin</a:t>
            </a:r>
            <a:endParaRPr>
              <a:solidFill>
                <a:schemeClr val="dk1"/>
              </a:solidFill>
            </a:endParaRPr>
          </a:p>
          <a:p>
            <a:pPr indent="-182879" lvl="0" marL="609585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Noto Sans Symbols"/>
              <a:buChar char="●"/>
            </a:pPr>
            <a:r>
              <a:rPr lang="en-US">
                <a:solidFill>
                  <a:schemeClr val="dk1"/>
                </a:solidFill>
              </a:rPr>
              <a:t>Alinda Alik</a:t>
            </a:r>
            <a:endParaRPr>
              <a:solidFill>
                <a:schemeClr val="dk1"/>
              </a:solidFill>
            </a:endParaRPr>
          </a:p>
          <a:p>
            <a:pPr indent="-182879" lvl="0" marL="609585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Noto Sans Symbols"/>
              <a:buChar char="●"/>
            </a:pPr>
            <a:r>
              <a:rPr lang="en-US">
                <a:solidFill>
                  <a:schemeClr val="dk1"/>
                </a:solidFill>
              </a:rPr>
              <a:t>Dichela Ueki</a:t>
            </a:r>
            <a:endParaRPr/>
          </a:p>
          <a:p>
            <a:pPr indent="-182879" lvl="0" marL="609585" rtl="0"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SzPts val="1800"/>
              <a:buFont typeface="Noto Sans Symbols"/>
              <a:buChar char="●"/>
            </a:pPr>
            <a:r>
              <a:rPr lang="en-US">
                <a:solidFill>
                  <a:schemeClr val="dk1"/>
                </a:solidFill>
              </a:rPr>
              <a:t>Clara Moonfell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2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p22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01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descr="Tropical banana palm leaf" id="347" name="Google Shape;347;p22"/>
          <p:cNvPicPr preferRelativeResize="0"/>
          <p:nvPr/>
        </p:nvPicPr>
        <p:blipFill rotWithShape="1">
          <a:blip r:embed="rId3">
            <a:alphaModFix amt="85000"/>
          </a:blip>
          <a:srcRect b="5624" l="0" r="-1" t="10084"/>
          <a:stretch/>
        </p:blipFill>
        <p:spPr>
          <a:xfrm>
            <a:off x="20" y="1"/>
            <a:ext cx="1218893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22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22"/>
          <p:cNvSpPr txBox="1"/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Corbel"/>
              <a:buNone/>
            </a:pPr>
            <a:r>
              <a:rPr lang="en-US"/>
              <a:t>Discussion Questions</a:t>
            </a:r>
            <a:endParaRPr/>
          </a:p>
        </p:txBody>
      </p:sp>
      <p:sp>
        <p:nvSpPr>
          <p:cNvPr id="350" name="Google Shape;350;p22"/>
          <p:cNvSpPr/>
          <p:nvPr/>
        </p:nvSpPr>
        <p:spPr>
          <a:xfrm>
            <a:off x="3697130" y="754144"/>
            <a:ext cx="7865196" cy="5335760"/>
          </a:xfrm>
          <a:prstGeom prst="rect">
            <a:avLst/>
          </a:prstGeom>
          <a:solidFill>
            <a:schemeClr val="lt1">
              <a:alpha val="87058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p22"/>
          <p:cNvSpPr txBox="1"/>
          <p:nvPr>
            <p:ph idx="1" type="body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182879" lvl="0" marL="60958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Char char="●"/>
            </a:pPr>
            <a:r>
              <a:rPr lang="en-US"/>
              <a:t>What does it look like to do in-person, hybrid, and virtual events well?</a:t>
            </a:r>
            <a:endParaRPr/>
          </a:p>
          <a:p>
            <a:pPr indent="-182879" lvl="0" marL="609585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Noto Sans Symbols"/>
              <a:buChar char="●"/>
            </a:pPr>
            <a:r>
              <a:rPr lang="en-US"/>
              <a:t>What draws in community to enrollment events? (special activities, giveaways, etc.)</a:t>
            </a:r>
            <a:endParaRPr/>
          </a:p>
          <a:p>
            <a:pPr indent="-182879" lvl="0" marL="609585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Noto Sans Symbols"/>
              <a:buChar char="●"/>
            </a:pPr>
            <a:r>
              <a:rPr lang="en-US"/>
              <a:t>Building relationships and trust with the community - how do we do that with leaders?</a:t>
            </a:r>
            <a:endParaRPr/>
          </a:p>
          <a:p>
            <a:pPr indent="-182879" lvl="0" marL="609585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Noto Sans Symbols"/>
              <a:buChar char="●"/>
            </a:pPr>
            <a:r>
              <a:rPr lang="en-US"/>
              <a:t>How do we help educate the community on what is available to them, and what are the gaps in learning?</a:t>
            </a:r>
            <a:endParaRPr/>
          </a:p>
          <a:p>
            <a:pPr indent="-68579" lvl="0" marL="609585" rtl="0"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SzPts val="1800"/>
              <a:buFont typeface="Noto Sans Symbols"/>
              <a:buNone/>
            </a:pPr>
            <a:r>
              <a:t/>
            </a:r>
            <a:endParaRPr/>
          </a:p>
        </p:txBody>
      </p:sp>
      <p:sp>
        <p:nvSpPr>
          <p:cNvPr id="352" name="Google Shape;352;p22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01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23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23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01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23"/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360" name="Google Shape;360;p23"/>
          <p:cNvPicPr preferRelativeResize="0"/>
          <p:nvPr/>
        </p:nvPicPr>
        <p:blipFill rotWithShape="1">
          <a:blip r:embed="rId3">
            <a:alphaModFix/>
          </a:blip>
          <a:srcRect b="26924" l="0" r="0" t="31516"/>
          <a:stretch/>
        </p:blipFill>
        <p:spPr>
          <a:xfrm>
            <a:off x="20" y="1"/>
            <a:ext cx="7425885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23"/>
          <p:cNvPicPr preferRelativeResize="0"/>
          <p:nvPr/>
        </p:nvPicPr>
        <p:blipFill rotWithShape="1">
          <a:blip r:embed="rId4">
            <a:alphaModFix/>
          </a:blip>
          <a:srcRect b="0" l="24535" r="24530" t="0"/>
          <a:stretch/>
        </p:blipFill>
        <p:spPr>
          <a:xfrm>
            <a:off x="7534649" y="0"/>
            <a:ext cx="54759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23"/>
          <p:cNvSpPr/>
          <p:nvPr/>
        </p:nvSpPr>
        <p:spPr>
          <a:xfrm>
            <a:off x="0" y="4367639"/>
            <a:ext cx="11707367" cy="1852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p23"/>
          <p:cNvSpPr txBox="1"/>
          <p:nvPr>
            <p:ph type="title"/>
          </p:nvPr>
        </p:nvSpPr>
        <p:spPr>
          <a:xfrm>
            <a:off x="1069848" y="4590661"/>
            <a:ext cx="10210862" cy="106569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Corbel"/>
              <a:buNone/>
            </a:pPr>
            <a:r>
              <a:rPr lang="en-US" sz="5900"/>
              <a:t>Thank you, Navigators!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24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" name="Google Shape;369;p24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01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p2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descr="Tropical tree leaves" id="371" name="Google Shape;371;p24"/>
          <p:cNvPicPr preferRelativeResize="0"/>
          <p:nvPr/>
        </p:nvPicPr>
        <p:blipFill rotWithShape="1">
          <a:blip r:embed="rId3">
            <a:alphaModFix/>
          </a:blip>
          <a:srcRect b="15708" l="0" r="-1" t="0"/>
          <a:stretch/>
        </p:blipFill>
        <p:spPr>
          <a:xfrm>
            <a:off x="20" y="1"/>
            <a:ext cx="1218893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24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p24"/>
          <p:cNvSpPr txBox="1"/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Corbel"/>
              <a:buNone/>
            </a:pPr>
            <a:r>
              <a:rPr lang="en-US"/>
              <a:t>Open Discussion (please feel free to unmute and answer)</a:t>
            </a:r>
            <a:endParaRPr/>
          </a:p>
        </p:txBody>
      </p:sp>
      <p:sp>
        <p:nvSpPr>
          <p:cNvPr id="374" name="Google Shape;374;p24"/>
          <p:cNvSpPr/>
          <p:nvPr/>
        </p:nvSpPr>
        <p:spPr>
          <a:xfrm>
            <a:off x="3697130" y="754144"/>
            <a:ext cx="7865196" cy="5335760"/>
          </a:xfrm>
          <a:prstGeom prst="rect">
            <a:avLst/>
          </a:prstGeom>
          <a:solidFill>
            <a:schemeClr val="lt1">
              <a:alpha val="87058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p24"/>
          <p:cNvSpPr txBox="1"/>
          <p:nvPr>
            <p:ph idx="1" type="body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182879" lvl="0" marL="60958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Char char="●"/>
            </a:pPr>
            <a:r>
              <a:rPr lang="en-US" sz="2400"/>
              <a:t>Thoughts on the panel discussion?</a:t>
            </a:r>
            <a:endParaRPr/>
          </a:p>
          <a:p>
            <a:pPr indent="-182879" lvl="0" marL="609585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Noto Sans Symbols"/>
              <a:buChar char="●"/>
            </a:pPr>
            <a:r>
              <a:rPr lang="en-US" sz="2400"/>
              <a:t>How do we feel about Apple Health, COFA Islander Programs outreach now, what is working?</a:t>
            </a:r>
            <a:endParaRPr/>
          </a:p>
          <a:p>
            <a:pPr indent="-182879" lvl="0" marL="609585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Noto Sans Symbols"/>
              <a:buChar char="●"/>
            </a:pPr>
            <a:r>
              <a:rPr lang="en-US" sz="2400"/>
              <a:t>For our leaders and CBOs, what do you think community still needs to help understand about Apple Health, COFA Programs, Qualified Health Plans? </a:t>
            </a:r>
            <a:endParaRPr/>
          </a:p>
          <a:p>
            <a:pPr indent="-182877" lvl="1" marL="121917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Font typeface="Noto Sans Symbols"/>
              <a:buChar char="●"/>
            </a:pPr>
            <a:r>
              <a:rPr lang="en-US" sz="2400"/>
              <a:t>How can PIHB address these needs?</a:t>
            </a:r>
            <a:endParaRPr/>
          </a:p>
          <a:p>
            <a:pPr indent="-182879" lvl="0" marL="609585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Noto Sans Symbols"/>
              <a:buChar char="●"/>
            </a:pPr>
            <a:r>
              <a:rPr lang="en-US" sz="2400"/>
              <a:t>For the quarterly workshop, does this time work well or would another time work better?</a:t>
            </a:r>
            <a:endParaRPr/>
          </a:p>
          <a:p>
            <a:pPr indent="-182879" lvl="0" marL="609585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Noto Sans Symbols"/>
              <a:buChar char="●"/>
            </a:pPr>
            <a:r>
              <a:rPr lang="en-US" sz="2400"/>
              <a:t>Any community events coming up?</a:t>
            </a:r>
            <a:endParaRPr/>
          </a:p>
          <a:p>
            <a:pPr indent="-38096" lvl="0" marL="152396" rtl="0"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SzPts val="1800"/>
              <a:buFont typeface="Noto Sans Symbols"/>
              <a:buNone/>
            </a:pPr>
            <a:r>
              <a:t/>
            </a:r>
            <a:endParaRPr sz="2400"/>
          </a:p>
        </p:txBody>
      </p:sp>
      <p:sp>
        <p:nvSpPr>
          <p:cNvPr id="376" name="Google Shape;376;p24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01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25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" name="Google Shape;382;p25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01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p25"/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descr="Water surface with ripples" id="384" name="Google Shape;384;p25"/>
          <p:cNvPicPr preferRelativeResize="0"/>
          <p:nvPr/>
        </p:nvPicPr>
        <p:blipFill rotWithShape="1">
          <a:blip r:embed="rId3">
            <a:alphaModFix/>
          </a:blip>
          <a:srcRect b="1" l="0" r="9091" t="23372"/>
          <a:stretch/>
        </p:blipFill>
        <p:spPr>
          <a:xfrm>
            <a:off x="20" y="1"/>
            <a:ext cx="1218893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25"/>
          <p:cNvSpPr/>
          <p:nvPr/>
        </p:nvSpPr>
        <p:spPr>
          <a:xfrm>
            <a:off x="0" y="761999"/>
            <a:ext cx="7052486" cy="5334001"/>
          </a:xfrm>
          <a:prstGeom prst="rect">
            <a:avLst/>
          </a:prstGeom>
          <a:solidFill>
            <a:srgbClr val="19477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" name="Google Shape;386;p25"/>
          <p:cNvSpPr txBox="1"/>
          <p:nvPr>
            <p:ph type="title"/>
          </p:nvPr>
        </p:nvSpPr>
        <p:spPr>
          <a:xfrm>
            <a:off x="289248" y="1123837"/>
            <a:ext cx="6451110" cy="12554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Corbel"/>
              <a:buNone/>
            </a:pPr>
            <a:r>
              <a:rPr b="1" lang="en-US"/>
              <a:t>Final thoughts</a:t>
            </a:r>
            <a:endParaRPr/>
          </a:p>
        </p:txBody>
      </p:sp>
      <p:sp>
        <p:nvSpPr>
          <p:cNvPr id="387" name="Google Shape;387;p25"/>
          <p:cNvSpPr txBox="1"/>
          <p:nvPr>
            <p:ph idx="1" type="body"/>
          </p:nvPr>
        </p:nvSpPr>
        <p:spPr>
          <a:xfrm>
            <a:off x="289248" y="2510395"/>
            <a:ext cx="6451109" cy="32745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82879" lvl="0" marL="60958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Char char="●"/>
            </a:pPr>
            <a:r>
              <a:rPr lang="en-US">
                <a:solidFill>
                  <a:srgbClr val="FFFFFF"/>
                </a:solidFill>
              </a:rPr>
              <a:t>Thank you!</a:t>
            </a:r>
            <a:endParaRPr/>
          </a:p>
          <a:p>
            <a:pPr indent="-182879" lvl="0" marL="609585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Noto Sans Symbols"/>
              <a:buChar char="●"/>
            </a:pPr>
            <a:r>
              <a:rPr lang="en-US">
                <a:solidFill>
                  <a:srgbClr val="FFFFFF"/>
                </a:solidFill>
              </a:rPr>
              <a:t>Our team will be emailing out notes this week</a:t>
            </a:r>
            <a:endParaRPr/>
          </a:p>
          <a:p>
            <a:pPr indent="-182877" lvl="1" marL="121917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Font typeface="Noto Sans Symbols"/>
              <a:buChar char="●"/>
            </a:pPr>
            <a:r>
              <a:rPr lang="en-US">
                <a:solidFill>
                  <a:srgbClr val="FFFFFF"/>
                </a:solidFill>
              </a:rPr>
              <a:t>If you know anyone interested in attending that was not yet invited, please email </a:t>
            </a:r>
            <a:r>
              <a:rPr lang="en-US" u="sng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admin@pihealthboard.org</a:t>
            </a:r>
            <a:endParaRPr>
              <a:solidFill>
                <a:srgbClr val="FFFFFF"/>
              </a:solidFill>
            </a:endParaRPr>
          </a:p>
          <a:p>
            <a:pPr indent="0" lvl="0" marL="609584" rtl="0"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388" name="Google Shape;388;p25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01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3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01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3"/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31" name="Google Shape;131;p3"/>
          <p:cNvSpPr/>
          <p:nvPr/>
        </p:nvSpPr>
        <p:spPr>
          <a:xfrm>
            <a:off x="1" y="761999"/>
            <a:ext cx="473179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3"/>
          <p:cNvSpPr txBox="1"/>
          <p:nvPr>
            <p:ph type="title"/>
          </p:nvPr>
        </p:nvSpPr>
        <p:spPr>
          <a:xfrm>
            <a:off x="643466" y="1298448"/>
            <a:ext cx="3813123" cy="325526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Corbel"/>
              <a:buNone/>
            </a:pPr>
            <a:r>
              <a:rPr lang="en-US" sz="5000"/>
              <a:t>PIHB Team Introductions</a:t>
            </a:r>
            <a:endParaRPr sz="5000"/>
          </a:p>
        </p:txBody>
      </p:sp>
      <p:pic>
        <p:nvPicPr>
          <p:cNvPr id="133" name="Google Shape;133;p3"/>
          <p:cNvPicPr preferRelativeResize="0"/>
          <p:nvPr/>
        </p:nvPicPr>
        <p:blipFill rotWithShape="1">
          <a:blip r:embed="rId3">
            <a:alphaModFix/>
          </a:blip>
          <a:srcRect b="31164" l="0" r="1" t="31163"/>
          <a:stretch/>
        </p:blipFill>
        <p:spPr>
          <a:xfrm>
            <a:off x="5120640" y="759599"/>
            <a:ext cx="6367271" cy="533065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3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01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4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4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01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4"/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42" name="Google Shape;142;p4"/>
          <p:cNvSpPr/>
          <p:nvPr/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4"/>
          <p:cNvSpPr txBox="1"/>
          <p:nvPr>
            <p:ph type="title"/>
          </p:nvPr>
        </p:nvSpPr>
        <p:spPr>
          <a:xfrm>
            <a:off x="321733" y="1123837"/>
            <a:ext cx="3983632" cy="12554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Corbel"/>
              <a:buNone/>
            </a:pPr>
            <a:r>
              <a:rPr lang="en-US"/>
              <a:t>Open Enrollment Report</a:t>
            </a:r>
            <a:endParaRPr/>
          </a:p>
        </p:txBody>
      </p:sp>
      <p:sp>
        <p:nvSpPr>
          <p:cNvPr id="144" name="Google Shape;144;p4"/>
          <p:cNvSpPr txBox="1"/>
          <p:nvPr>
            <p:ph idx="1" type="body"/>
          </p:nvPr>
        </p:nvSpPr>
        <p:spPr>
          <a:xfrm>
            <a:off x="321733" y="2510395"/>
            <a:ext cx="3983632" cy="32745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82879" lvl="0" marL="60958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Char char="●"/>
            </a:pPr>
            <a:r>
              <a:rPr lang="en-US" sz="1800">
                <a:solidFill>
                  <a:srgbClr val="FFFFFF"/>
                </a:solidFill>
              </a:rPr>
              <a:t>PIHB was able to go to  7 counties and enrolled 38 families during Open Enrollment.</a:t>
            </a:r>
            <a:endParaRPr/>
          </a:p>
          <a:p>
            <a:pPr indent="-182879" lvl="0" marL="609585" rtl="0"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SzPts val="1800"/>
              <a:buFont typeface="Noto Sans Symbols"/>
              <a:buChar char="●"/>
            </a:pPr>
            <a:r>
              <a:rPr lang="en-US" sz="1800">
                <a:solidFill>
                  <a:srgbClr val="FFFFFF"/>
                </a:solidFill>
              </a:rPr>
              <a:t>We have also met with over 150 individuals throughout Washington State at our enrollment events!</a:t>
            </a:r>
            <a:endParaRPr/>
          </a:p>
        </p:txBody>
      </p:sp>
      <p:pic>
        <p:nvPicPr>
          <p:cNvPr id="145" name="Google Shape;145;p4"/>
          <p:cNvPicPr preferRelativeResize="0"/>
          <p:nvPr/>
        </p:nvPicPr>
        <p:blipFill rotWithShape="1">
          <a:blip r:embed="rId3">
            <a:alphaModFix/>
          </a:blip>
          <a:srcRect b="-2032" l="28235" r="5246" t="2032"/>
          <a:stretch/>
        </p:blipFill>
        <p:spPr>
          <a:xfrm>
            <a:off x="9408842" y="740389"/>
            <a:ext cx="2079069" cy="2344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4"/>
          <p:cNvPicPr preferRelativeResize="0"/>
          <p:nvPr/>
        </p:nvPicPr>
        <p:blipFill rotWithShape="1">
          <a:blip r:embed="rId4">
            <a:alphaModFix/>
          </a:blip>
          <a:srcRect b="3566" l="0" r="0" t="3566"/>
          <a:stretch/>
        </p:blipFill>
        <p:spPr>
          <a:xfrm>
            <a:off x="4642229" y="3429000"/>
            <a:ext cx="2157389" cy="2660905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4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01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8" name="Google Shape;148;p4"/>
          <p:cNvPicPr preferRelativeResize="0"/>
          <p:nvPr/>
        </p:nvPicPr>
        <p:blipFill rotWithShape="1">
          <a:blip r:embed="rId5">
            <a:alphaModFix/>
          </a:blip>
          <a:srcRect b="25415" l="0" r="0" t="25415"/>
          <a:stretch/>
        </p:blipFill>
        <p:spPr>
          <a:xfrm>
            <a:off x="6947282" y="3424428"/>
            <a:ext cx="2223083" cy="266090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posing for a photo&#10;&#10;Description automatically generated" id="149" name="Google Shape;149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50864" y="487646"/>
            <a:ext cx="2223083" cy="273774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sitting at a table with laptops&#10;&#10;Description automatically generated" id="150" name="Google Shape;150;p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379698" y="487647"/>
            <a:ext cx="2133048" cy="26975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sitting around a table with a computer&#10;&#10;Description automatically generated with medium confidence" id="151" name="Google Shape;151;p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379698" y="3437917"/>
            <a:ext cx="2157388" cy="2647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680894" y="493742"/>
            <a:ext cx="2053305" cy="27377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6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01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60" name="Google Shape;160;p6"/>
          <p:cNvSpPr/>
          <p:nvPr/>
        </p:nvSpPr>
        <p:spPr>
          <a:xfrm>
            <a:off x="864516" y="4212709"/>
            <a:ext cx="10764932" cy="187394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61" name="Google Shape;161;p6"/>
          <p:cNvSpPr txBox="1"/>
          <p:nvPr>
            <p:ph type="title"/>
          </p:nvPr>
        </p:nvSpPr>
        <p:spPr>
          <a:xfrm>
            <a:off x="1030406" y="4386057"/>
            <a:ext cx="4067033" cy="15272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Corbel"/>
              <a:buNone/>
            </a:pPr>
            <a:r>
              <a:rPr lang="en-US" sz="3200"/>
              <a:t>Toll-free Line</a:t>
            </a:r>
            <a:endParaRPr/>
          </a:p>
        </p:txBody>
      </p:sp>
      <p:sp>
        <p:nvSpPr>
          <p:cNvPr id="162" name="Google Shape;162;p6"/>
          <p:cNvSpPr/>
          <p:nvPr/>
        </p:nvSpPr>
        <p:spPr>
          <a:xfrm>
            <a:off x="0" y="758952"/>
            <a:ext cx="384048" cy="5330952"/>
          </a:xfrm>
          <a:prstGeom prst="rect">
            <a:avLst/>
          </a:prstGeom>
          <a:solidFill>
            <a:srgbClr val="C8C8C8">
              <a:alpha val="4901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6"/>
          <p:cNvSpPr txBox="1"/>
          <p:nvPr>
            <p:ph idx="1" type="body"/>
          </p:nvPr>
        </p:nvSpPr>
        <p:spPr>
          <a:xfrm>
            <a:off x="5437390" y="4386720"/>
            <a:ext cx="5992610" cy="152658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182879" lvl="0" marL="60958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Char char="●"/>
            </a:pPr>
            <a:r>
              <a:rPr lang="en-US" sz="1600">
                <a:solidFill>
                  <a:srgbClr val="FFFFFF"/>
                </a:solidFill>
              </a:rPr>
              <a:t>Community can call this line and get an interpreter in the 6 main COFA languages Monday through Friday 10am to 6pm</a:t>
            </a:r>
            <a:endParaRPr/>
          </a:p>
          <a:p>
            <a:pPr indent="-182879" lvl="0" marL="609585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Noto Sans Symbols"/>
              <a:buChar char="●"/>
            </a:pPr>
            <a:r>
              <a:rPr lang="en-US" sz="1600">
                <a:solidFill>
                  <a:srgbClr val="FFFFFF"/>
                </a:solidFill>
              </a:rPr>
              <a:t>888-308-7113</a:t>
            </a:r>
            <a:endParaRPr/>
          </a:p>
          <a:p>
            <a:pPr indent="-68579" lvl="0" marL="609585" rtl="0"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SzPts val="1800"/>
              <a:buFont typeface="Noto Sans Symbols"/>
              <a:buNone/>
            </a:pPr>
            <a:r>
              <a:t/>
            </a:r>
            <a:endParaRPr sz="1600">
              <a:solidFill>
                <a:srgbClr val="FFFFFF"/>
              </a:solidFill>
            </a:endParaRPr>
          </a:p>
        </p:txBody>
      </p:sp>
      <p:graphicFrame>
        <p:nvGraphicFramePr>
          <p:cNvPr id="164" name="Google Shape;164;p6"/>
          <p:cNvGraphicFramePr/>
          <p:nvPr/>
        </p:nvGraphicFramePr>
        <p:xfrm>
          <a:off x="1219490" y="757326"/>
          <a:ext cx="3000000" cy="3000000"/>
        </p:xfrm>
        <a:graphic>
          <a:graphicData uri="http://schemas.openxmlformats.org/drawingml/2006/table">
            <a:tbl>
              <a:tblPr bandRow="1" firstCol="1" firstRow="1">
                <a:solidFill>
                  <a:srgbClr val="F2F2F2">
                    <a:alpha val="29019"/>
                  </a:srgbClr>
                </a:solidFill>
                <a:tableStyleId>{ACD7DCD8-DB24-4756-BE3C-14B8544D0418}</a:tableStyleId>
              </a:tblPr>
              <a:tblGrid>
                <a:gridCol w="3518375"/>
                <a:gridCol w="3325100"/>
                <a:gridCol w="3211500"/>
              </a:tblGrid>
              <a:tr h="6371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lang="en-US" sz="2000" u="none" cap="none" strike="noStrike">
                          <a:solidFill>
                            <a:schemeClr val="lt1"/>
                          </a:solidFill>
                        </a:rPr>
                        <a:t>Month</a:t>
                      </a:r>
                      <a:endParaRPr b="0" sz="2000" u="none" cap="none" strike="noStrik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33550" marB="133550" marR="100150" marL="1736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lang="en-US" sz="2000" u="none" cap="none" strike="noStrike">
                          <a:solidFill>
                            <a:schemeClr val="lt1"/>
                          </a:solidFill>
                        </a:rPr>
                        <a:t>Calls Answered</a:t>
                      </a:r>
                      <a:endParaRPr b="0" sz="2000" u="none" cap="none" strike="noStrik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33550" marB="133550" marR="100150" marL="1736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lang="en-US" sz="2000" u="none" cap="none" strike="noStrike">
                          <a:solidFill>
                            <a:schemeClr val="lt1"/>
                          </a:solidFill>
                        </a:rPr>
                        <a:t>Calls Returned</a:t>
                      </a:r>
                      <a:endParaRPr b="0" sz="2000" u="none" cap="none" strike="noStrik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33550" marB="133550" marR="100150" marL="1736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</a:tr>
              <a:tr h="6371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cap="none" strike="noStrike">
                          <a:solidFill>
                            <a:schemeClr val="dk1"/>
                          </a:solidFill>
                        </a:rPr>
                        <a:t>April 2022</a:t>
                      </a:r>
                      <a:endParaRPr sz="20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33550" marB="133550" marR="100150" marL="17362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F3F3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2F2">
                        <a:alpha val="2901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cap="none" strike="noStrike"/>
                        <a:t>41</a:t>
                      </a:r>
                      <a:endParaRPr sz="20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33550" marB="133550" marR="100150" marL="173625">
                    <a:lnL cap="flat" cmpd="sng" w="9525">
                      <a:solidFill>
                        <a:srgbClr val="3F3F3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F3F3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2F2">
                        <a:alpha val="2901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cap="none" strike="noStrike">
                          <a:solidFill>
                            <a:schemeClr val="dk1"/>
                          </a:solidFill>
                        </a:rPr>
                        <a:t>0</a:t>
                      </a:r>
                      <a:endParaRPr sz="20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33550" marB="133550" marR="100150" marL="173625">
                    <a:lnL cap="flat" cmpd="sng" w="9525">
                      <a:solidFill>
                        <a:srgbClr val="3F3F3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2F2">
                        <a:alpha val="29019"/>
                      </a:srgbClr>
                    </a:solidFill>
                  </a:tcPr>
                </a:tc>
              </a:tr>
              <a:tr h="6371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May 2022</a:t>
                      </a:r>
                      <a:endParaRPr sz="1400" u="none" cap="none" strike="noStrike"/>
                    </a:p>
                  </a:txBody>
                  <a:tcPr marT="133550" marB="133550" marR="100150" marL="17362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22</a:t>
                      </a:r>
                      <a:endParaRPr sz="20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33550" marB="133550" marR="100150" marL="17362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cap="none" strike="noStrike">
                          <a:solidFill>
                            <a:schemeClr val="dk1"/>
                          </a:solidFill>
                        </a:rPr>
                        <a:t>0</a:t>
                      </a:r>
                      <a:endParaRPr sz="20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33550" marB="133550" marR="100150" marL="17362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2F2"/>
                    </a:solidFill>
                  </a:tcPr>
                </a:tc>
              </a:tr>
              <a:tr h="6371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June 2022</a:t>
                      </a:r>
                      <a:endParaRPr sz="1400" u="none" cap="none" strike="noStrike"/>
                    </a:p>
                  </a:txBody>
                  <a:tcPr marT="133550" marB="133550" marR="100150" marL="17362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F3F3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2F2">
                        <a:alpha val="2901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54</a:t>
                      </a:r>
                      <a:endParaRPr sz="20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33550" marB="133550" marR="100150" marL="173625">
                    <a:lnL cap="flat" cmpd="sng" w="9525">
                      <a:solidFill>
                        <a:srgbClr val="3F3F3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3F3F3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2F2">
                        <a:alpha val="2901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cap="none" strike="noStrike">
                          <a:solidFill>
                            <a:schemeClr val="dk1"/>
                          </a:solidFill>
                        </a:rPr>
                        <a:t>0</a:t>
                      </a:r>
                      <a:endParaRPr sz="20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33550" marB="133550" marR="100150" marL="173625">
                    <a:lnL cap="flat" cmpd="sng" w="9525">
                      <a:solidFill>
                        <a:srgbClr val="3F3F3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2F2">
                        <a:alpha val="29019"/>
                      </a:srgbClr>
                    </a:solidFill>
                  </a:tcPr>
                </a:tc>
              </a:tr>
              <a:tr h="6371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cap="none" strike="noStrike">
                          <a:solidFill>
                            <a:schemeClr val="dk1"/>
                          </a:solidFill>
                        </a:rPr>
                        <a:t>July 2022</a:t>
                      </a:r>
                      <a:endParaRPr sz="20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33550" marB="133550" marR="100150" marL="17362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50</a:t>
                      </a:r>
                      <a:endParaRPr sz="20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33550" marB="133550" marR="100150" marL="17362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t/>
                      </a:r>
                      <a:endParaRPr sz="20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33550" marB="133550" marR="100150" marL="17362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7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01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7"/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72" name="Google Shape;172;p7"/>
          <p:cNvSpPr/>
          <p:nvPr/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7"/>
          <p:cNvSpPr txBox="1"/>
          <p:nvPr>
            <p:ph type="title"/>
          </p:nvPr>
        </p:nvSpPr>
        <p:spPr>
          <a:xfrm>
            <a:off x="643467" y="1298448"/>
            <a:ext cx="3685070" cy="325526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Corbel"/>
              <a:buNone/>
            </a:pPr>
            <a:r>
              <a:rPr lang="en-US" sz="5900"/>
              <a:t>Education Events</a:t>
            </a:r>
            <a:endParaRPr/>
          </a:p>
        </p:txBody>
      </p:sp>
      <p:pic>
        <p:nvPicPr>
          <p:cNvPr id="174" name="Google Shape;174;p7"/>
          <p:cNvPicPr preferRelativeResize="0"/>
          <p:nvPr/>
        </p:nvPicPr>
        <p:blipFill rotWithShape="1">
          <a:blip r:embed="rId3">
            <a:alphaModFix/>
          </a:blip>
          <a:srcRect b="13214" l="0" r="1" t="23787"/>
          <a:stretch/>
        </p:blipFill>
        <p:spPr>
          <a:xfrm>
            <a:off x="5120640" y="759599"/>
            <a:ext cx="6367271" cy="5330650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01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8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8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01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8"/>
          <p:cNvSpPr/>
          <p:nvPr/>
        </p:nvSpPr>
        <p:spPr>
          <a:xfrm>
            <a:off x="494250" y="-4575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83" name="Google Shape;183;p8"/>
          <p:cNvSpPr/>
          <p:nvPr/>
        </p:nvSpPr>
        <p:spPr>
          <a:xfrm rot="10800000">
            <a:off x="0" y="762000"/>
            <a:ext cx="4208489" cy="5334001"/>
          </a:xfrm>
          <a:custGeom>
            <a:rect b="b" l="l" r="r" t="t"/>
            <a:pathLst>
              <a:path extrusionOk="0" h="5334001" w="4208489">
                <a:moveTo>
                  <a:pt x="1015642" y="0"/>
                </a:moveTo>
                <a:lnTo>
                  <a:pt x="4208489" y="0"/>
                </a:lnTo>
                <a:lnTo>
                  <a:pt x="4208489" y="5334001"/>
                </a:lnTo>
                <a:lnTo>
                  <a:pt x="0" y="533400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84" name="Google Shape;184;p8"/>
          <p:cNvSpPr txBox="1"/>
          <p:nvPr>
            <p:ph type="title"/>
          </p:nvPr>
        </p:nvSpPr>
        <p:spPr>
          <a:xfrm>
            <a:off x="494260" y="1683144"/>
            <a:ext cx="2774922" cy="34917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Corbel"/>
              <a:buNone/>
            </a:pPr>
            <a:r>
              <a:rPr lang="en-US"/>
              <a:t>Progress</a:t>
            </a:r>
            <a:endParaRPr/>
          </a:p>
        </p:txBody>
      </p:sp>
      <p:sp>
        <p:nvSpPr>
          <p:cNvPr id="185" name="Google Shape;185;p8"/>
          <p:cNvSpPr txBox="1"/>
          <p:nvPr>
            <p:ph idx="1" type="body"/>
          </p:nvPr>
        </p:nvSpPr>
        <p:spPr>
          <a:xfrm>
            <a:off x="4361606" y="1683143"/>
            <a:ext cx="6627377" cy="34917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182879" lvl="0" marL="60958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Char char="●"/>
            </a:pPr>
            <a:r>
              <a:rPr lang="en-US" sz="2400"/>
              <a:t>Our team do an education event series on Facebook Live and YouTube Live that took place January to April 2022</a:t>
            </a:r>
            <a:endParaRPr/>
          </a:p>
          <a:p>
            <a:pPr indent="-182879" lvl="0" marL="609585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Noto Sans Symbols"/>
              <a:buChar char="●"/>
            </a:pPr>
            <a:r>
              <a:rPr lang="en-US" sz="2400"/>
              <a:t>The education series covered the follow</a:t>
            </a:r>
            <a:r>
              <a:rPr lang="en-US" sz="2400">
                <a:solidFill>
                  <a:srgbClr val="434343"/>
                </a:solidFill>
              </a:rPr>
              <a:t>ing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/>
              <a:t>topics, based on what we saw as the gaps in learning during open enrollment:</a:t>
            </a:r>
            <a:endParaRPr/>
          </a:p>
          <a:p>
            <a:pPr indent="-182877" lvl="1" marL="121917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Font typeface="Noto Sans Symbols"/>
              <a:buChar char="●"/>
            </a:pPr>
            <a:r>
              <a:rPr lang="en-US" sz="2400"/>
              <a:t>What is Apple Health (Medicaid)?</a:t>
            </a:r>
            <a:endParaRPr/>
          </a:p>
          <a:p>
            <a:pPr indent="-182877" lvl="1" marL="121917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Font typeface="Noto Sans Symbols"/>
              <a:buChar char="●"/>
            </a:pPr>
            <a:r>
              <a:rPr lang="en-US" sz="2400"/>
              <a:t>You Qualify for Apple Health, What’s Next?</a:t>
            </a:r>
            <a:endParaRPr/>
          </a:p>
          <a:p>
            <a:pPr indent="-182877" lvl="1" marL="121917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Font typeface="Noto Sans Symbols"/>
              <a:buChar char="●"/>
            </a:pPr>
            <a:r>
              <a:rPr lang="en-US" sz="2400"/>
              <a:t>How to Approach Problems with Coverage</a:t>
            </a:r>
            <a:endParaRPr/>
          </a:p>
          <a:p>
            <a:pPr indent="-182877" lvl="1" marL="121917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Font typeface="Noto Sans Symbols"/>
              <a:buChar char="●"/>
            </a:pPr>
            <a:r>
              <a:rPr lang="en-US" sz="2400"/>
              <a:t>Renewing Your Coverage</a:t>
            </a:r>
            <a:endParaRPr/>
          </a:p>
          <a:p>
            <a:pPr indent="-182877" lvl="1" marL="121917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Font typeface="Noto Sans Symbols"/>
              <a:buChar char="●"/>
            </a:pPr>
            <a:r>
              <a:rPr lang="en-US" sz="2400"/>
              <a:t>Qualified Health Plans and COFA Islander Programs</a:t>
            </a:r>
            <a:endParaRPr/>
          </a:p>
          <a:p>
            <a:pPr indent="-182879" lvl="0" marL="609585" rtl="0"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SzPts val="1800"/>
              <a:buFont typeface="Noto Sans Symbols"/>
              <a:buChar char="●"/>
            </a:pPr>
            <a:r>
              <a:rPr lang="en-US" sz="2400"/>
              <a:t>Translations are available on YouTube and on our website</a:t>
            </a:r>
            <a:endParaRPr/>
          </a:p>
        </p:txBody>
      </p:sp>
      <p:sp>
        <p:nvSpPr>
          <p:cNvPr id="186" name="Google Shape;186;p8"/>
          <p:cNvSpPr/>
          <p:nvPr/>
        </p:nvSpPr>
        <p:spPr>
          <a:xfrm rot="10800000">
            <a:off x="11190517" y="1056875"/>
            <a:ext cx="1001483" cy="4744251"/>
          </a:xfrm>
          <a:custGeom>
            <a:rect b="b" l="l" r="r" t="t"/>
            <a:pathLst>
              <a:path extrusionOk="0" h="4744251" w="1001483">
                <a:moveTo>
                  <a:pt x="0" y="0"/>
                </a:moveTo>
                <a:lnTo>
                  <a:pt x="1001483" y="0"/>
                </a:lnTo>
                <a:lnTo>
                  <a:pt x="0" y="474425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9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9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01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94" name="Google Shape;194;p9"/>
          <p:cNvSpPr/>
          <p:nvPr/>
        </p:nvSpPr>
        <p:spPr>
          <a:xfrm rot="10800000">
            <a:off x="0" y="762000"/>
            <a:ext cx="4208489" cy="5334001"/>
          </a:xfrm>
          <a:custGeom>
            <a:rect b="b" l="l" r="r" t="t"/>
            <a:pathLst>
              <a:path extrusionOk="0" h="5334001" w="4208489">
                <a:moveTo>
                  <a:pt x="1015642" y="0"/>
                </a:moveTo>
                <a:lnTo>
                  <a:pt x="4208489" y="0"/>
                </a:lnTo>
                <a:lnTo>
                  <a:pt x="4208489" y="5334001"/>
                </a:lnTo>
                <a:lnTo>
                  <a:pt x="0" y="533400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95" name="Google Shape;195;p9"/>
          <p:cNvSpPr txBox="1"/>
          <p:nvPr>
            <p:ph type="title"/>
          </p:nvPr>
        </p:nvSpPr>
        <p:spPr>
          <a:xfrm>
            <a:off x="494260" y="1683144"/>
            <a:ext cx="2774922" cy="34917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Corbel"/>
              <a:buNone/>
            </a:pPr>
            <a:r>
              <a:rPr lang="en-US"/>
              <a:t>What is Apple Health?</a:t>
            </a:r>
            <a:endParaRPr/>
          </a:p>
        </p:txBody>
      </p:sp>
      <p:sp>
        <p:nvSpPr>
          <p:cNvPr id="196" name="Google Shape;196;p9"/>
          <p:cNvSpPr txBox="1"/>
          <p:nvPr>
            <p:ph idx="1" type="body"/>
          </p:nvPr>
        </p:nvSpPr>
        <p:spPr>
          <a:xfrm>
            <a:off x="4361606" y="1683143"/>
            <a:ext cx="6627377" cy="34917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152396" lvl="0" marL="15239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Char char="●"/>
            </a:pPr>
            <a:r>
              <a:rPr lang="en-US"/>
              <a:t>Covered:</a:t>
            </a:r>
            <a:endParaRPr/>
          </a:p>
          <a:p>
            <a:pPr indent="-182879" lvl="0" marL="609585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Noto Sans Symbols"/>
              <a:buChar char="●"/>
            </a:pPr>
            <a:r>
              <a:rPr lang="en-US"/>
              <a:t>Why healthcare coverage is important to have</a:t>
            </a:r>
            <a:endParaRPr/>
          </a:p>
          <a:p>
            <a:pPr indent="-182879" lvl="0" marL="609585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Noto Sans Symbols"/>
              <a:buChar char="●"/>
            </a:pPr>
            <a:r>
              <a:rPr lang="en-US"/>
              <a:t>What is COFA</a:t>
            </a:r>
            <a:endParaRPr/>
          </a:p>
          <a:p>
            <a:pPr indent="-182879" lvl="0" marL="609585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Noto Sans Symbols"/>
              <a:buChar char="●"/>
            </a:pPr>
            <a:r>
              <a:rPr lang="en-US"/>
              <a:t>What is Apple Health</a:t>
            </a:r>
            <a:endParaRPr/>
          </a:p>
          <a:p>
            <a:pPr indent="-182879" lvl="0" marL="609585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Noto Sans Symbols"/>
              <a:buChar char="●"/>
            </a:pPr>
            <a:r>
              <a:rPr lang="en-US"/>
              <a:t>How to know if you are eligible</a:t>
            </a:r>
            <a:endParaRPr/>
          </a:p>
          <a:p>
            <a:pPr indent="-182879" lvl="0" marL="609585" rtl="0"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SzPts val="1800"/>
              <a:buFont typeface="Noto Sans Symbols"/>
              <a:buChar char="●"/>
            </a:pPr>
            <a:r>
              <a:rPr lang="en-US"/>
              <a:t>How to apply for Apple Health</a:t>
            </a:r>
            <a:endParaRPr/>
          </a:p>
        </p:txBody>
      </p:sp>
      <p:sp>
        <p:nvSpPr>
          <p:cNvPr id="197" name="Google Shape;197;p9"/>
          <p:cNvSpPr/>
          <p:nvPr/>
        </p:nvSpPr>
        <p:spPr>
          <a:xfrm rot="10800000">
            <a:off x="11190517" y="1056875"/>
            <a:ext cx="1001483" cy="4744251"/>
          </a:xfrm>
          <a:custGeom>
            <a:rect b="b" l="l" r="r" t="t"/>
            <a:pathLst>
              <a:path extrusionOk="0" h="4744251" w="1001483">
                <a:moveTo>
                  <a:pt x="0" y="0"/>
                </a:moveTo>
                <a:lnTo>
                  <a:pt x="1001483" y="0"/>
                </a:lnTo>
                <a:lnTo>
                  <a:pt x="0" y="474425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0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10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01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05" name="Google Shape;205;p10"/>
          <p:cNvSpPr/>
          <p:nvPr/>
        </p:nvSpPr>
        <p:spPr>
          <a:xfrm rot="10800000">
            <a:off x="0" y="762000"/>
            <a:ext cx="4208489" cy="5334001"/>
          </a:xfrm>
          <a:custGeom>
            <a:rect b="b" l="l" r="r" t="t"/>
            <a:pathLst>
              <a:path extrusionOk="0" h="5334001" w="4208489">
                <a:moveTo>
                  <a:pt x="1015642" y="0"/>
                </a:moveTo>
                <a:lnTo>
                  <a:pt x="4208489" y="0"/>
                </a:lnTo>
                <a:lnTo>
                  <a:pt x="4208489" y="5334001"/>
                </a:lnTo>
                <a:lnTo>
                  <a:pt x="0" y="533400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206" name="Google Shape;206;p10"/>
          <p:cNvSpPr txBox="1"/>
          <p:nvPr>
            <p:ph type="title"/>
          </p:nvPr>
        </p:nvSpPr>
        <p:spPr>
          <a:xfrm>
            <a:off x="494260" y="1683144"/>
            <a:ext cx="2774922" cy="34917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Corbel"/>
              <a:buNone/>
            </a:pPr>
            <a:r>
              <a:rPr lang="en-US"/>
              <a:t>You Qualify for Apple Health, What’s Next?</a:t>
            </a:r>
            <a:endParaRPr/>
          </a:p>
        </p:txBody>
      </p:sp>
      <p:sp>
        <p:nvSpPr>
          <p:cNvPr id="207" name="Google Shape;207;p10"/>
          <p:cNvSpPr txBox="1"/>
          <p:nvPr>
            <p:ph idx="1" type="body"/>
          </p:nvPr>
        </p:nvSpPr>
        <p:spPr>
          <a:xfrm>
            <a:off x="4361606" y="1683143"/>
            <a:ext cx="6627377" cy="34917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152396" lvl="0" marL="15239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Char char="●"/>
            </a:pPr>
            <a:r>
              <a:rPr lang="en-US"/>
              <a:t>We covered:</a:t>
            </a:r>
            <a:endParaRPr/>
          </a:p>
          <a:p>
            <a:pPr indent="-182879" lvl="0" marL="609585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Noto Sans Symbols"/>
              <a:buChar char="●"/>
            </a:pPr>
            <a:r>
              <a:rPr lang="en-US"/>
              <a:t>Client Responsibilities </a:t>
            </a:r>
            <a:endParaRPr/>
          </a:p>
          <a:p>
            <a:pPr indent="-182879" lvl="0" marL="609585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Noto Sans Symbols"/>
              <a:buChar char="●"/>
            </a:pPr>
            <a:r>
              <a:rPr lang="en-US"/>
              <a:t>How to apply and make changes to your account</a:t>
            </a:r>
            <a:endParaRPr/>
          </a:p>
          <a:p>
            <a:pPr indent="-182879" lvl="0" marL="609585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Noto Sans Symbols"/>
              <a:buChar char="●"/>
            </a:pPr>
            <a:r>
              <a:rPr lang="en-US"/>
              <a:t>What are Managed Care Plans</a:t>
            </a:r>
            <a:endParaRPr/>
          </a:p>
          <a:p>
            <a:pPr indent="-182879" lvl="0" marL="609585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Noto Sans Symbols"/>
              <a:buChar char="●"/>
            </a:pPr>
            <a:r>
              <a:rPr lang="en-US"/>
              <a:t>How to select a Managed Care Plan</a:t>
            </a:r>
            <a:endParaRPr/>
          </a:p>
          <a:p>
            <a:pPr indent="-182879" lvl="0" marL="609585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Noto Sans Symbols"/>
              <a:buChar char="●"/>
            </a:pPr>
            <a:r>
              <a:rPr lang="en-US"/>
              <a:t>Provider One and Managed Care Plan Cards</a:t>
            </a:r>
            <a:endParaRPr/>
          </a:p>
          <a:p>
            <a:pPr indent="-182879" lvl="0" marL="609585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Noto Sans Symbols"/>
              <a:buChar char="●"/>
            </a:pPr>
            <a:r>
              <a:rPr lang="en-US"/>
              <a:t>How to find a provider</a:t>
            </a:r>
            <a:endParaRPr/>
          </a:p>
          <a:p>
            <a:pPr indent="-182879" lvl="0" marL="609585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Noto Sans Symbols"/>
              <a:buChar char="●"/>
            </a:pPr>
            <a:r>
              <a:rPr lang="en-US"/>
              <a:t>What to do if you receive unpaid medical bills</a:t>
            </a:r>
            <a:endParaRPr/>
          </a:p>
          <a:p>
            <a:pPr indent="-182879" lvl="0" marL="609585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Noto Sans Symbols"/>
              <a:buChar char="●"/>
            </a:pPr>
            <a:r>
              <a:rPr lang="en-US"/>
              <a:t>Healthplanfinder requested additional information</a:t>
            </a:r>
            <a:endParaRPr/>
          </a:p>
          <a:p>
            <a:pPr indent="-38096" lvl="0" marL="152396" rtl="0"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SzPts val="1800"/>
              <a:buFont typeface="Noto Sans Symbols"/>
              <a:buNone/>
            </a:pPr>
            <a:r>
              <a:t/>
            </a:r>
            <a:endParaRPr/>
          </a:p>
        </p:txBody>
      </p:sp>
      <p:sp>
        <p:nvSpPr>
          <p:cNvPr id="208" name="Google Shape;208;p10"/>
          <p:cNvSpPr/>
          <p:nvPr/>
        </p:nvSpPr>
        <p:spPr>
          <a:xfrm rot="10800000">
            <a:off x="11190517" y="1056875"/>
            <a:ext cx="1001483" cy="4744251"/>
          </a:xfrm>
          <a:custGeom>
            <a:rect b="b" l="l" r="r" t="t"/>
            <a:pathLst>
              <a:path extrusionOk="0" h="4744251" w="1001483">
                <a:moveTo>
                  <a:pt x="0" y="0"/>
                </a:moveTo>
                <a:lnTo>
                  <a:pt x="1001483" y="0"/>
                </a:lnTo>
                <a:lnTo>
                  <a:pt x="0" y="474425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Frame">
  <a:themeElements>
    <a:clrScheme name="Custom 7">
      <a:dk1>
        <a:srgbClr val="000000"/>
      </a:dk1>
      <a:lt1>
        <a:srgbClr val="FFFFFF"/>
      </a:lt1>
      <a:dk2>
        <a:srgbClr val="0D6980"/>
      </a:dk2>
      <a:lt2>
        <a:srgbClr val="EEECE1"/>
      </a:lt2>
      <a:accent1>
        <a:srgbClr val="0D6980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Frame">
  <a:themeElements>
    <a:clrScheme name="Custom 7">
      <a:dk1>
        <a:srgbClr val="000000"/>
      </a:dk1>
      <a:lt1>
        <a:srgbClr val="FFFFFF"/>
      </a:lt1>
      <a:dk2>
        <a:srgbClr val="0D6980"/>
      </a:dk2>
      <a:lt2>
        <a:srgbClr val="EEECE1"/>
      </a:lt2>
      <a:accent1>
        <a:srgbClr val="0D6980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2022-04-05T03:38:52Z</dcterms:created>
  <dc:creator>Mia McFarland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1520fa42-cf58-4c22-8b93-58cf1d3bd1cb_Enabled">
    <vt:lpwstr>true</vt:lpwstr>
  </property>
  <property fmtid="{D5CDD505-2E9C-101B-9397-08002B2CF9AE}" pid="3" name="MSIP_Label_1520fa42-cf58-4c22-8b93-58cf1d3bd1cb_SetDate">
    <vt:lpwstr>2022-08-01T22:57:58Z</vt:lpwstr>
  </property>
  <property fmtid="{D5CDD505-2E9C-101B-9397-08002B2CF9AE}" pid="4" name="MSIP_Label_1520fa42-cf58-4c22-8b93-58cf1d3bd1cb_Method">
    <vt:lpwstr>Standard</vt:lpwstr>
  </property>
  <property fmtid="{D5CDD505-2E9C-101B-9397-08002B2CF9AE}" pid="5" name="MSIP_Label_1520fa42-cf58-4c22-8b93-58cf1d3bd1cb_Name">
    <vt:lpwstr>Public Information</vt:lpwstr>
  </property>
  <property fmtid="{D5CDD505-2E9C-101B-9397-08002B2CF9AE}" pid="6" name="MSIP_Label_1520fa42-cf58-4c22-8b93-58cf1d3bd1cb_SiteId">
    <vt:lpwstr>11d0e217-264e-400a-8ba0-57dcc127d72d</vt:lpwstr>
  </property>
  <property fmtid="{D5CDD505-2E9C-101B-9397-08002B2CF9AE}" pid="7" name="MSIP_Label_1520fa42-cf58-4c22-8b93-58cf1d3bd1cb_ActionId">
    <vt:lpwstr>eefeb230-cbc2-4ca6-b19b-9f1aeb23583d</vt:lpwstr>
  </property>
  <property fmtid="{D5CDD505-2E9C-101B-9397-08002B2CF9AE}" pid="8" name="MSIP_Label_1520fa42-cf58-4c22-8b93-58cf1d3bd1cb_ContentBits">
    <vt:lpwstr>0</vt:lpwstr>
  </property>
</Properties>
</file>